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7"/>
  </p:notesMasterIdLst>
  <p:sldIdLst>
    <p:sldId id="256" r:id="rId2"/>
    <p:sldId id="273" r:id="rId3"/>
    <p:sldId id="260" r:id="rId4"/>
    <p:sldId id="257" r:id="rId5"/>
    <p:sldId id="258" r:id="rId6"/>
    <p:sldId id="261" r:id="rId7"/>
    <p:sldId id="263" r:id="rId8"/>
    <p:sldId id="262" r:id="rId9"/>
    <p:sldId id="302" r:id="rId10"/>
    <p:sldId id="307" r:id="rId11"/>
    <p:sldId id="308" r:id="rId12"/>
    <p:sldId id="309" r:id="rId13"/>
    <p:sldId id="311" r:id="rId14"/>
    <p:sldId id="265" r:id="rId15"/>
    <p:sldId id="268" r:id="rId16"/>
    <p:sldId id="271" r:id="rId17"/>
    <p:sldId id="269" r:id="rId18"/>
    <p:sldId id="281" r:id="rId19"/>
    <p:sldId id="270" r:id="rId20"/>
    <p:sldId id="295" r:id="rId21"/>
    <p:sldId id="274" r:id="rId22"/>
    <p:sldId id="296" r:id="rId23"/>
    <p:sldId id="275" r:id="rId24"/>
    <p:sldId id="283" r:id="rId25"/>
    <p:sldId id="284" r:id="rId26"/>
    <p:sldId id="266" r:id="rId27"/>
    <p:sldId id="278" r:id="rId28"/>
    <p:sldId id="282" r:id="rId29"/>
    <p:sldId id="279" r:id="rId30"/>
    <p:sldId id="267" r:id="rId31"/>
    <p:sldId id="301" r:id="rId32"/>
    <p:sldId id="291" r:id="rId33"/>
    <p:sldId id="305" r:id="rId34"/>
    <p:sldId id="276" r:id="rId35"/>
    <p:sldId id="290" r:id="rId3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38"/>
      <p:bold r:id="rId39"/>
      <p:italic r:id="rId40"/>
      <p:boldItalic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8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1A31A6-1471-44D5-B2FB-B8B35CA9971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10977740-E010-40A3-988A-E258CA85E170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In 2021, the Google Play Store had </a:t>
          </a:r>
          <a:r>
            <a:rPr lang="en-US" b="1" i="0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70% of worldwide downloads </a:t>
          </a:r>
          <a:r>
            <a:rPr lang="en-US" b="0" i="0" dirty="0">
              <a:solidFill>
                <a:schemeClr val="accent2"/>
              </a:solidFill>
            </a:rPr>
            <a:t>throughout the whole year.</a:t>
          </a:r>
          <a:endParaRPr lang="en-IN" dirty="0"/>
        </a:p>
      </dgm:t>
    </dgm:pt>
    <dgm:pt modelId="{BE968D81-AEC4-458B-97A8-6BC3F4EF7AD4}" type="parTrans" cxnId="{11F8FA30-61CF-4973-9B35-9B13064F8C2B}">
      <dgm:prSet/>
      <dgm:spPr/>
      <dgm:t>
        <a:bodyPr/>
        <a:lstStyle/>
        <a:p>
          <a:endParaRPr lang="en-IN"/>
        </a:p>
      </dgm:t>
    </dgm:pt>
    <dgm:pt modelId="{AC243644-C073-40E2-81DA-E72E33458F00}" type="sibTrans" cxnId="{11F8FA30-61CF-4973-9B35-9B13064F8C2B}">
      <dgm:prSet/>
      <dgm:spPr/>
      <dgm:t>
        <a:bodyPr/>
        <a:lstStyle/>
        <a:p>
          <a:endParaRPr lang="en-IN"/>
        </a:p>
      </dgm:t>
    </dgm:pt>
    <dgm:pt modelId="{19E7AD5C-CF1B-4035-B62B-E907D58557E6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As a large section of apps are free, people tend to download them from Google Play Store</a:t>
          </a:r>
          <a:r>
            <a:rPr lang="en-US" b="0" i="0" dirty="0"/>
            <a:t>.</a:t>
          </a:r>
          <a:endParaRPr lang="en-IN" dirty="0"/>
        </a:p>
      </dgm:t>
    </dgm:pt>
    <dgm:pt modelId="{80622142-59BC-4849-AC1E-2026864907BC}" type="parTrans" cxnId="{2FB3DE2F-289D-4E4F-8BE3-7911F0C74730}">
      <dgm:prSet/>
      <dgm:spPr/>
      <dgm:t>
        <a:bodyPr/>
        <a:lstStyle/>
        <a:p>
          <a:endParaRPr lang="en-IN"/>
        </a:p>
      </dgm:t>
    </dgm:pt>
    <dgm:pt modelId="{FAA6C4EF-7531-4516-AB05-E5400251F314}" type="sibTrans" cxnId="{2FB3DE2F-289D-4E4F-8BE3-7911F0C74730}">
      <dgm:prSet/>
      <dgm:spPr/>
      <dgm:t>
        <a:bodyPr/>
        <a:lstStyle/>
        <a:p>
          <a:endParaRPr lang="en-IN"/>
        </a:p>
      </dgm:t>
    </dgm:pt>
    <dgm:pt modelId="{81780DD8-EE3D-4265-A6E2-F846E20EC55B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Mobile app market is set to grow </a:t>
          </a:r>
          <a:r>
            <a:rPr lang="en-US" b="1" i="0" u="sng" dirty="0">
              <a:solidFill>
                <a:schemeClr val="accent2"/>
              </a:solidFill>
            </a:rPr>
            <a:t>20% by 2023</a:t>
          </a:r>
          <a:r>
            <a:rPr lang="en-US" b="0" i="0" dirty="0">
              <a:solidFill>
                <a:schemeClr val="accent2"/>
              </a:solidFill>
            </a:rPr>
            <a:t>.</a:t>
          </a:r>
          <a:endParaRPr lang="en-IN" dirty="0">
            <a:solidFill>
              <a:schemeClr val="accent2"/>
            </a:solidFill>
          </a:endParaRPr>
        </a:p>
      </dgm:t>
    </dgm:pt>
    <dgm:pt modelId="{76C85EFD-747E-4B4E-B434-66A73C8D9FE1}" type="parTrans" cxnId="{A879C0F9-9B91-4C5D-9761-1A2CBE2D3EF2}">
      <dgm:prSet/>
      <dgm:spPr/>
      <dgm:t>
        <a:bodyPr/>
        <a:lstStyle/>
        <a:p>
          <a:endParaRPr lang="en-IN"/>
        </a:p>
      </dgm:t>
    </dgm:pt>
    <dgm:pt modelId="{1DA9B388-3865-445D-A196-C7394DFA7B19}" type="sibTrans" cxnId="{A879C0F9-9B91-4C5D-9761-1A2CBE2D3EF2}">
      <dgm:prSet/>
      <dgm:spPr/>
      <dgm:t>
        <a:bodyPr/>
        <a:lstStyle/>
        <a:p>
          <a:endParaRPr lang="en-IN"/>
        </a:p>
      </dgm:t>
    </dgm:pt>
    <dgm:pt modelId="{6FAB99B5-957D-4F75-AA26-6DD63704C6F5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It offers a ready-made market for apps and games. They have a capacity of about a little </a:t>
          </a:r>
          <a:r>
            <a:rPr lang="en-US" b="1" i="0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 2 billion users monthly</a:t>
          </a:r>
          <a:r>
            <a:rPr lang="en-US" b="0" i="0" u="sng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!!</a:t>
          </a:r>
          <a:endParaRPr lang="en-IN" u="sng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gm:t>
    </dgm:pt>
    <dgm:pt modelId="{7AF0C7F6-566A-4A65-9FEE-C649F74CF2F7}" type="parTrans" cxnId="{5FA428CF-B482-4B77-806C-F13A25FD851E}">
      <dgm:prSet/>
      <dgm:spPr/>
      <dgm:t>
        <a:bodyPr/>
        <a:lstStyle/>
        <a:p>
          <a:endParaRPr lang="en-IN"/>
        </a:p>
      </dgm:t>
    </dgm:pt>
    <dgm:pt modelId="{ED042FF8-31F0-43B2-96BB-59F2437BFA91}" type="sibTrans" cxnId="{5FA428CF-B482-4B77-806C-F13A25FD851E}">
      <dgm:prSet/>
      <dgm:spPr/>
      <dgm:t>
        <a:bodyPr/>
        <a:lstStyle/>
        <a:p>
          <a:endParaRPr lang="en-IN"/>
        </a:p>
      </dgm:t>
    </dgm:pt>
    <dgm:pt modelId="{D19B553E-042F-4DB4-A618-58D411BCC20E}">
      <dgm:prSet/>
      <dgm:spPr/>
      <dgm:t>
        <a:bodyPr/>
        <a:lstStyle/>
        <a:p>
          <a:r>
            <a:rPr lang="en-US" b="0" i="0" dirty="0">
              <a:solidFill>
                <a:schemeClr val="accent2"/>
              </a:solidFill>
            </a:rPr>
            <a:t>Knowing the important insights from the play store data can help developers and business managers because they can predict the profit and manage their revenues accordingly.</a:t>
          </a:r>
          <a:r>
            <a:rPr lang="en-US" b="1" i="0" dirty="0">
              <a:solidFill>
                <a:schemeClr val="accent2"/>
              </a:solidFill>
            </a:rPr>
            <a:t> </a:t>
          </a:r>
          <a:endParaRPr lang="en-IN" b="1" dirty="0">
            <a:solidFill>
              <a:schemeClr val="accent2"/>
            </a:solidFill>
          </a:endParaRPr>
        </a:p>
      </dgm:t>
    </dgm:pt>
    <dgm:pt modelId="{761C70B4-F036-4B72-94AA-49641679EA63}" type="parTrans" cxnId="{B4DB741B-9EE0-4DBE-8B5E-4261F3A3416B}">
      <dgm:prSet/>
      <dgm:spPr/>
      <dgm:t>
        <a:bodyPr/>
        <a:lstStyle/>
        <a:p>
          <a:endParaRPr lang="en-IN"/>
        </a:p>
      </dgm:t>
    </dgm:pt>
    <dgm:pt modelId="{CCCC40F9-71D6-424B-9B4D-CBDFA2B97050}" type="sibTrans" cxnId="{B4DB741B-9EE0-4DBE-8B5E-4261F3A3416B}">
      <dgm:prSet/>
      <dgm:spPr/>
      <dgm:t>
        <a:bodyPr/>
        <a:lstStyle/>
        <a:p>
          <a:endParaRPr lang="en-IN"/>
        </a:p>
      </dgm:t>
    </dgm:pt>
    <dgm:pt modelId="{1249C973-E135-4DC9-B3AA-4B723A9630D4}" type="pres">
      <dgm:prSet presAssocID="{9A1A31A6-1471-44D5-B2FB-B8B35CA9971E}" presName="linear" presStyleCnt="0">
        <dgm:presLayoutVars>
          <dgm:animLvl val="lvl"/>
          <dgm:resizeHandles val="exact"/>
        </dgm:presLayoutVars>
      </dgm:prSet>
      <dgm:spPr/>
    </dgm:pt>
    <dgm:pt modelId="{59520B64-46BA-4BF6-B2F3-A1B820F5000A}" type="pres">
      <dgm:prSet presAssocID="{10977740-E010-40A3-988A-E258CA85E170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76AA0F0-DFC5-4B6C-BE65-7A092DAABBBA}" type="pres">
      <dgm:prSet presAssocID="{AC243644-C073-40E2-81DA-E72E33458F00}" presName="spacer" presStyleCnt="0"/>
      <dgm:spPr/>
    </dgm:pt>
    <dgm:pt modelId="{4AFE2701-78FD-4DAC-9B5B-DD800B0CF4D9}" type="pres">
      <dgm:prSet presAssocID="{19E7AD5C-CF1B-4035-B62B-E907D58557E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5F04EB32-5EDD-45EA-9E99-01D1CA9E1CDF}" type="pres">
      <dgm:prSet presAssocID="{FAA6C4EF-7531-4516-AB05-E5400251F314}" presName="spacer" presStyleCnt="0"/>
      <dgm:spPr/>
    </dgm:pt>
    <dgm:pt modelId="{B577AEDD-3467-43C1-BD7F-91FE1AAEF519}" type="pres">
      <dgm:prSet presAssocID="{81780DD8-EE3D-4265-A6E2-F846E20EC55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6399AD1-29E8-492F-B1D7-6E7AF91BC9F1}" type="pres">
      <dgm:prSet presAssocID="{1DA9B388-3865-445D-A196-C7394DFA7B19}" presName="spacer" presStyleCnt="0"/>
      <dgm:spPr/>
    </dgm:pt>
    <dgm:pt modelId="{A136488A-0FF2-4FDA-81B7-D1BD018F8291}" type="pres">
      <dgm:prSet presAssocID="{6FAB99B5-957D-4F75-AA26-6DD63704C6F5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B2813FDD-A864-4DE5-9882-4BCAD7224DA0}" type="pres">
      <dgm:prSet presAssocID="{ED042FF8-31F0-43B2-96BB-59F2437BFA91}" presName="spacer" presStyleCnt="0"/>
      <dgm:spPr/>
    </dgm:pt>
    <dgm:pt modelId="{D3D7D35C-B343-4DAC-B745-5F142FA04D9A}" type="pres">
      <dgm:prSet presAssocID="{D19B553E-042F-4DB4-A618-58D411BCC20E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B4DB741B-9EE0-4DBE-8B5E-4261F3A3416B}" srcId="{9A1A31A6-1471-44D5-B2FB-B8B35CA9971E}" destId="{D19B553E-042F-4DB4-A618-58D411BCC20E}" srcOrd="4" destOrd="0" parTransId="{761C70B4-F036-4B72-94AA-49641679EA63}" sibTransId="{CCCC40F9-71D6-424B-9B4D-CBDFA2B97050}"/>
    <dgm:cxn modelId="{34F1C522-755A-4365-9DD2-1E47BF73615A}" type="presOf" srcId="{19E7AD5C-CF1B-4035-B62B-E907D58557E6}" destId="{4AFE2701-78FD-4DAC-9B5B-DD800B0CF4D9}" srcOrd="0" destOrd="0" presId="urn:microsoft.com/office/officeart/2005/8/layout/vList2"/>
    <dgm:cxn modelId="{2FB3DE2F-289D-4E4F-8BE3-7911F0C74730}" srcId="{9A1A31A6-1471-44D5-B2FB-B8B35CA9971E}" destId="{19E7AD5C-CF1B-4035-B62B-E907D58557E6}" srcOrd="1" destOrd="0" parTransId="{80622142-59BC-4849-AC1E-2026864907BC}" sibTransId="{FAA6C4EF-7531-4516-AB05-E5400251F314}"/>
    <dgm:cxn modelId="{11F8FA30-61CF-4973-9B35-9B13064F8C2B}" srcId="{9A1A31A6-1471-44D5-B2FB-B8B35CA9971E}" destId="{10977740-E010-40A3-988A-E258CA85E170}" srcOrd="0" destOrd="0" parTransId="{BE968D81-AEC4-458B-97A8-6BC3F4EF7AD4}" sibTransId="{AC243644-C073-40E2-81DA-E72E33458F00}"/>
    <dgm:cxn modelId="{C641A364-2F11-488D-A180-A3C52DA5EEC6}" type="presOf" srcId="{6FAB99B5-957D-4F75-AA26-6DD63704C6F5}" destId="{A136488A-0FF2-4FDA-81B7-D1BD018F8291}" srcOrd="0" destOrd="0" presId="urn:microsoft.com/office/officeart/2005/8/layout/vList2"/>
    <dgm:cxn modelId="{B297064E-8F7D-47CE-91C6-1A5E590C1D2E}" type="presOf" srcId="{9A1A31A6-1471-44D5-B2FB-B8B35CA9971E}" destId="{1249C973-E135-4DC9-B3AA-4B723A9630D4}" srcOrd="0" destOrd="0" presId="urn:microsoft.com/office/officeart/2005/8/layout/vList2"/>
    <dgm:cxn modelId="{B540E970-EAF9-446E-B289-9D3487B19AEF}" type="presOf" srcId="{81780DD8-EE3D-4265-A6E2-F846E20EC55B}" destId="{B577AEDD-3467-43C1-BD7F-91FE1AAEF519}" srcOrd="0" destOrd="0" presId="urn:microsoft.com/office/officeart/2005/8/layout/vList2"/>
    <dgm:cxn modelId="{EE2B997A-ACEC-48E8-AB04-4118F3C0013C}" type="presOf" srcId="{D19B553E-042F-4DB4-A618-58D411BCC20E}" destId="{D3D7D35C-B343-4DAC-B745-5F142FA04D9A}" srcOrd="0" destOrd="0" presId="urn:microsoft.com/office/officeart/2005/8/layout/vList2"/>
    <dgm:cxn modelId="{49BFD4BA-89B0-4D63-BE9C-67ADD690A39D}" type="presOf" srcId="{10977740-E010-40A3-988A-E258CA85E170}" destId="{59520B64-46BA-4BF6-B2F3-A1B820F5000A}" srcOrd="0" destOrd="0" presId="urn:microsoft.com/office/officeart/2005/8/layout/vList2"/>
    <dgm:cxn modelId="{5FA428CF-B482-4B77-806C-F13A25FD851E}" srcId="{9A1A31A6-1471-44D5-B2FB-B8B35CA9971E}" destId="{6FAB99B5-957D-4F75-AA26-6DD63704C6F5}" srcOrd="3" destOrd="0" parTransId="{7AF0C7F6-566A-4A65-9FEE-C649F74CF2F7}" sibTransId="{ED042FF8-31F0-43B2-96BB-59F2437BFA91}"/>
    <dgm:cxn modelId="{A879C0F9-9B91-4C5D-9761-1A2CBE2D3EF2}" srcId="{9A1A31A6-1471-44D5-B2FB-B8B35CA9971E}" destId="{81780DD8-EE3D-4265-A6E2-F846E20EC55B}" srcOrd="2" destOrd="0" parTransId="{76C85EFD-747E-4B4E-B434-66A73C8D9FE1}" sibTransId="{1DA9B388-3865-445D-A196-C7394DFA7B19}"/>
    <dgm:cxn modelId="{3694F245-76DE-481E-9C9A-859765C10581}" type="presParOf" srcId="{1249C973-E135-4DC9-B3AA-4B723A9630D4}" destId="{59520B64-46BA-4BF6-B2F3-A1B820F5000A}" srcOrd="0" destOrd="0" presId="urn:microsoft.com/office/officeart/2005/8/layout/vList2"/>
    <dgm:cxn modelId="{ACB943CB-FFCA-47F8-8366-24C337F093A7}" type="presParOf" srcId="{1249C973-E135-4DC9-B3AA-4B723A9630D4}" destId="{276AA0F0-DFC5-4B6C-BE65-7A092DAABBBA}" srcOrd="1" destOrd="0" presId="urn:microsoft.com/office/officeart/2005/8/layout/vList2"/>
    <dgm:cxn modelId="{1FBDF25E-07A0-44B0-B50F-BFF9A5C92531}" type="presParOf" srcId="{1249C973-E135-4DC9-B3AA-4B723A9630D4}" destId="{4AFE2701-78FD-4DAC-9B5B-DD800B0CF4D9}" srcOrd="2" destOrd="0" presId="urn:microsoft.com/office/officeart/2005/8/layout/vList2"/>
    <dgm:cxn modelId="{0659C4AA-B2C1-4E27-A7F5-E46A80535CCD}" type="presParOf" srcId="{1249C973-E135-4DC9-B3AA-4B723A9630D4}" destId="{5F04EB32-5EDD-45EA-9E99-01D1CA9E1CDF}" srcOrd="3" destOrd="0" presId="urn:microsoft.com/office/officeart/2005/8/layout/vList2"/>
    <dgm:cxn modelId="{F1157F18-401C-4839-A15A-AC5D317EFA30}" type="presParOf" srcId="{1249C973-E135-4DC9-B3AA-4B723A9630D4}" destId="{B577AEDD-3467-43C1-BD7F-91FE1AAEF519}" srcOrd="4" destOrd="0" presId="urn:microsoft.com/office/officeart/2005/8/layout/vList2"/>
    <dgm:cxn modelId="{2D4701B5-BFFB-4E98-B4F8-50489599BCD0}" type="presParOf" srcId="{1249C973-E135-4DC9-B3AA-4B723A9630D4}" destId="{66399AD1-29E8-492F-B1D7-6E7AF91BC9F1}" srcOrd="5" destOrd="0" presId="urn:microsoft.com/office/officeart/2005/8/layout/vList2"/>
    <dgm:cxn modelId="{56516DE5-E856-4CA0-869E-A188D7DCDAE0}" type="presParOf" srcId="{1249C973-E135-4DC9-B3AA-4B723A9630D4}" destId="{A136488A-0FF2-4FDA-81B7-D1BD018F8291}" srcOrd="6" destOrd="0" presId="urn:microsoft.com/office/officeart/2005/8/layout/vList2"/>
    <dgm:cxn modelId="{6046A9AC-07DD-47F7-86C5-210A844BAFFD}" type="presParOf" srcId="{1249C973-E135-4DC9-B3AA-4B723A9630D4}" destId="{B2813FDD-A864-4DE5-9882-4BCAD7224DA0}" srcOrd="7" destOrd="0" presId="urn:microsoft.com/office/officeart/2005/8/layout/vList2"/>
    <dgm:cxn modelId="{5F2EBE7B-00EE-4154-A5B1-4C8A8D3B6B56}" type="presParOf" srcId="{1249C973-E135-4DC9-B3AA-4B723A9630D4}" destId="{D3D7D35C-B343-4DAC-B745-5F142FA04D9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29709E-9505-486D-A044-570EF6401519}" type="doc">
      <dgm:prSet loTypeId="urn:microsoft.com/office/officeart/2005/8/layout/balance1" loCatId="relationship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endParaRPr lang="en-IN"/>
        </a:p>
      </dgm:t>
    </dgm:pt>
    <dgm:pt modelId="{59762A95-9075-4164-AB54-3BDAB5C33A67}">
      <dgm:prSet phldrT="[Text]"/>
      <dgm:spPr/>
      <dgm:t>
        <a:bodyPr/>
        <a:lstStyle/>
        <a:p>
          <a:r>
            <a:rPr lang="en-US" dirty="0"/>
            <a:t>Less Preferred </a:t>
          </a:r>
          <a:endParaRPr lang="en-IN" dirty="0"/>
        </a:p>
      </dgm:t>
    </dgm:pt>
    <dgm:pt modelId="{C66A6665-1113-4F8C-8C15-8D37F366B7E9}" type="parTrans" cxnId="{EA6E292F-C91D-4C61-A9B3-F94326375FE0}">
      <dgm:prSet/>
      <dgm:spPr/>
      <dgm:t>
        <a:bodyPr/>
        <a:lstStyle/>
        <a:p>
          <a:endParaRPr lang="en-IN"/>
        </a:p>
      </dgm:t>
    </dgm:pt>
    <dgm:pt modelId="{9870849E-D9AC-4653-9F8C-38E681A4AEFB}" type="sibTrans" cxnId="{EA6E292F-C91D-4C61-A9B3-F94326375FE0}">
      <dgm:prSet/>
      <dgm:spPr/>
      <dgm:t>
        <a:bodyPr/>
        <a:lstStyle/>
        <a:p>
          <a:endParaRPr lang="en-IN"/>
        </a:p>
      </dgm:t>
    </dgm:pt>
    <dgm:pt modelId="{471677F7-E842-4DD8-B663-C1A84230064F}">
      <dgm:prSet phldrT="[Text]"/>
      <dgm:spPr/>
      <dgm:t>
        <a:bodyPr/>
        <a:lstStyle/>
        <a:p>
          <a:r>
            <a:rPr lang="en-US" dirty="0"/>
            <a:t>Parenting</a:t>
          </a:r>
          <a:endParaRPr lang="en-IN" dirty="0"/>
        </a:p>
      </dgm:t>
    </dgm:pt>
    <dgm:pt modelId="{E77BB4D6-0846-4692-9416-937F752F7A89}" type="parTrans" cxnId="{4FA46428-02D4-4923-9893-5F507938FE55}">
      <dgm:prSet/>
      <dgm:spPr/>
      <dgm:t>
        <a:bodyPr/>
        <a:lstStyle/>
        <a:p>
          <a:endParaRPr lang="en-IN"/>
        </a:p>
      </dgm:t>
    </dgm:pt>
    <dgm:pt modelId="{41F0DA6D-A561-4805-A8DA-BEEF50700A3B}" type="sibTrans" cxnId="{4FA46428-02D4-4923-9893-5F507938FE55}">
      <dgm:prSet/>
      <dgm:spPr/>
      <dgm:t>
        <a:bodyPr/>
        <a:lstStyle/>
        <a:p>
          <a:endParaRPr lang="en-IN"/>
        </a:p>
      </dgm:t>
    </dgm:pt>
    <dgm:pt modelId="{FBED8DB5-7CD8-46B8-A593-F9C63BFB395E}">
      <dgm:prSet phldrT="[Text]"/>
      <dgm:spPr/>
      <dgm:t>
        <a:bodyPr/>
        <a:lstStyle/>
        <a:p>
          <a:r>
            <a:rPr lang="en-US" dirty="0"/>
            <a:t>Beauty</a:t>
          </a:r>
          <a:endParaRPr lang="en-IN" dirty="0"/>
        </a:p>
      </dgm:t>
    </dgm:pt>
    <dgm:pt modelId="{E827A549-D5B6-4AEE-9BC8-CD643F4E1AB5}" type="parTrans" cxnId="{CBA6412D-B1D4-444B-A25F-A0E5BBF8B708}">
      <dgm:prSet/>
      <dgm:spPr/>
      <dgm:t>
        <a:bodyPr/>
        <a:lstStyle/>
        <a:p>
          <a:endParaRPr lang="en-IN"/>
        </a:p>
      </dgm:t>
    </dgm:pt>
    <dgm:pt modelId="{12185FD1-006F-4511-8473-2B41908986A8}" type="sibTrans" cxnId="{CBA6412D-B1D4-444B-A25F-A0E5BBF8B708}">
      <dgm:prSet/>
      <dgm:spPr/>
      <dgm:t>
        <a:bodyPr/>
        <a:lstStyle/>
        <a:p>
          <a:endParaRPr lang="en-IN"/>
        </a:p>
      </dgm:t>
    </dgm:pt>
    <dgm:pt modelId="{1FA442DE-D3CF-45B0-8F80-AF8E5263C331}">
      <dgm:prSet phldrT="[Text]"/>
      <dgm:spPr/>
      <dgm:t>
        <a:bodyPr/>
        <a:lstStyle/>
        <a:p>
          <a:r>
            <a:rPr lang="en-US" dirty="0"/>
            <a:t>Preferred</a:t>
          </a:r>
          <a:endParaRPr lang="en-IN" dirty="0"/>
        </a:p>
      </dgm:t>
    </dgm:pt>
    <dgm:pt modelId="{2213B42A-8B13-4012-95AB-164DB12EBCF7}" type="parTrans" cxnId="{D96620B3-9917-450E-BBDD-2D0A68BD65AF}">
      <dgm:prSet/>
      <dgm:spPr/>
      <dgm:t>
        <a:bodyPr/>
        <a:lstStyle/>
        <a:p>
          <a:endParaRPr lang="en-IN"/>
        </a:p>
      </dgm:t>
    </dgm:pt>
    <dgm:pt modelId="{619384D6-0717-4303-BA66-F889FD52C04F}" type="sibTrans" cxnId="{D96620B3-9917-450E-BBDD-2D0A68BD65AF}">
      <dgm:prSet/>
      <dgm:spPr/>
      <dgm:t>
        <a:bodyPr/>
        <a:lstStyle/>
        <a:p>
          <a:endParaRPr lang="en-IN"/>
        </a:p>
      </dgm:t>
    </dgm:pt>
    <dgm:pt modelId="{4839BF79-397F-4C8D-ADFA-20D93C360C43}">
      <dgm:prSet phldrT="[Text]"/>
      <dgm:spPr/>
      <dgm:t>
        <a:bodyPr/>
        <a:lstStyle/>
        <a:p>
          <a:r>
            <a:rPr lang="en-US" dirty="0"/>
            <a:t>Social</a:t>
          </a:r>
          <a:endParaRPr lang="en-IN" dirty="0"/>
        </a:p>
      </dgm:t>
    </dgm:pt>
    <dgm:pt modelId="{437D48BB-DCAE-4EDE-9A61-0C0A2D93A56A}" type="parTrans" cxnId="{015422F9-116F-49C9-A184-759EA4F61A07}">
      <dgm:prSet/>
      <dgm:spPr/>
      <dgm:t>
        <a:bodyPr/>
        <a:lstStyle/>
        <a:p>
          <a:endParaRPr lang="en-IN"/>
        </a:p>
      </dgm:t>
    </dgm:pt>
    <dgm:pt modelId="{4A6DAA30-2132-4C05-BB46-439EF840A0DA}" type="sibTrans" cxnId="{015422F9-116F-49C9-A184-759EA4F61A07}">
      <dgm:prSet/>
      <dgm:spPr/>
      <dgm:t>
        <a:bodyPr/>
        <a:lstStyle/>
        <a:p>
          <a:endParaRPr lang="en-IN"/>
        </a:p>
      </dgm:t>
    </dgm:pt>
    <dgm:pt modelId="{67AE1FA0-D01A-42E0-98FE-FBEF0B5E5A26}">
      <dgm:prSet phldrT="[Text]"/>
      <dgm:spPr/>
      <dgm:t>
        <a:bodyPr/>
        <a:lstStyle/>
        <a:p>
          <a:r>
            <a:rPr lang="en-US" dirty="0"/>
            <a:t>Communication</a:t>
          </a:r>
          <a:endParaRPr lang="en-IN" dirty="0"/>
        </a:p>
      </dgm:t>
    </dgm:pt>
    <dgm:pt modelId="{986A790F-2D53-4D72-929B-315D88875AC2}" type="parTrans" cxnId="{F7DCD816-C982-4BFC-B277-A484B210F480}">
      <dgm:prSet/>
      <dgm:spPr/>
      <dgm:t>
        <a:bodyPr/>
        <a:lstStyle/>
        <a:p>
          <a:endParaRPr lang="en-IN"/>
        </a:p>
      </dgm:t>
    </dgm:pt>
    <dgm:pt modelId="{F77384C3-C85F-4F2A-8564-E112F32FBFE5}" type="sibTrans" cxnId="{F7DCD816-C982-4BFC-B277-A484B210F480}">
      <dgm:prSet/>
      <dgm:spPr/>
      <dgm:t>
        <a:bodyPr/>
        <a:lstStyle/>
        <a:p>
          <a:endParaRPr lang="en-IN"/>
        </a:p>
      </dgm:t>
    </dgm:pt>
    <dgm:pt modelId="{907AC9F2-2E1B-4AF0-BC06-EA5C75BCEE2B}">
      <dgm:prSet phldrT="[Text]"/>
      <dgm:spPr/>
      <dgm:t>
        <a:bodyPr/>
        <a:lstStyle/>
        <a:p>
          <a:r>
            <a:rPr lang="en-US" dirty="0"/>
            <a:t>Game</a:t>
          </a:r>
          <a:endParaRPr lang="en-IN" dirty="0"/>
        </a:p>
      </dgm:t>
    </dgm:pt>
    <dgm:pt modelId="{9212A535-39FC-4C59-8C0F-66C8964C7461}" type="parTrans" cxnId="{9021A55F-700F-4965-A46F-C4A6222A9365}">
      <dgm:prSet/>
      <dgm:spPr/>
      <dgm:t>
        <a:bodyPr/>
        <a:lstStyle/>
        <a:p>
          <a:endParaRPr lang="en-IN"/>
        </a:p>
      </dgm:t>
    </dgm:pt>
    <dgm:pt modelId="{D1A58EA3-22DB-4FE9-9D57-3B671146F435}" type="sibTrans" cxnId="{9021A55F-700F-4965-A46F-C4A6222A9365}">
      <dgm:prSet/>
      <dgm:spPr/>
      <dgm:t>
        <a:bodyPr/>
        <a:lstStyle/>
        <a:p>
          <a:endParaRPr lang="en-IN"/>
        </a:p>
      </dgm:t>
    </dgm:pt>
    <dgm:pt modelId="{0BB54683-9199-4DCA-BB3C-3E1903110FFB}" type="pres">
      <dgm:prSet presAssocID="{0929709E-9505-486D-A044-570EF6401519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7440140E-81D1-4022-BB90-7A2EFE217C0A}" type="pres">
      <dgm:prSet presAssocID="{0929709E-9505-486D-A044-570EF6401519}" presName="dummyMaxCanvas" presStyleCnt="0"/>
      <dgm:spPr/>
    </dgm:pt>
    <dgm:pt modelId="{6FBCE3D0-2C01-4568-8D0B-A3C710FD1AE6}" type="pres">
      <dgm:prSet presAssocID="{0929709E-9505-486D-A044-570EF6401519}" presName="parentComposite" presStyleCnt="0"/>
      <dgm:spPr/>
    </dgm:pt>
    <dgm:pt modelId="{6A82D2BE-3E1B-4B57-8D49-8BE3E99078FC}" type="pres">
      <dgm:prSet presAssocID="{0929709E-9505-486D-A044-570EF6401519}" presName="parent1" presStyleLbl="alignAccFollowNode1" presStyleIdx="0" presStyleCnt="4">
        <dgm:presLayoutVars>
          <dgm:chMax val="4"/>
        </dgm:presLayoutVars>
      </dgm:prSet>
      <dgm:spPr/>
    </dgm:pt>
    <dgm:pt modelId="{6BA1F221-A964-4831-8776-F65BD5B0609E}" type="pres">
      <dgm:prSet presAssocID="{0929709E-9505-486D-A044-570EF6401519}" presName="parent2" presStyleLbl="alignAccFollowNode1" presStyleIdx="1" presStyleCnt="4">
        <dgm:presLayoutVars>
          <dgm:chMax val="4"/>
        </dgm:presLayoutVars>
      </dgm:prSet>
      <dgm:spPr/>
    </dgm:pt>
    <dgm:pt modelId="{3B1B2588-B56E-4F74-B77F-D41641123F68}" type="pres">
      <dgm:prSet presAssocID="{0929709E-9505-486D-A044-570EF6401519}" presName="childrenComposite" presStyleCnt="0"/>
      <dgm:spPr/>
    </dgm:pt>
    <dgm:pt modelId="{DF873952-3BA8-4500-9DEB-06A1DC6CADBD}" type="pres">
      <dgm:prSet presAssocID="{0929709E-9505-486D-A044-570EF6401519}" presName="dummyMaxCanvas_ChildArea" presStyleCnt="0"/>
      <dgm:spPr/>
    </dgm:pt>
    <dgm:pt modelId="{9258FDB4-C581-4420-8872-1A24EE57356F}" type="pres">
      <dgm:prSet presAssocID="{0929709E-9505-486D-A044-570EF6401519}" presName="fulcrum" presStyleLbl="alignAccFollowNode1" presStyleIdx="2" presStyleCnt="4"/>
      <dgm:spPr/>
    </dgm:pt>
    <dgm:pt modelId="{A1508746-2BDE-49BD-B087-57BFDA780DF7}" type="pres">
      <dgm:prSet presAssocID="{0929709E-9505-486D-A044-570EF6401519}" presName="balance_23" presStyleLbl="alignAccFollowNode1" presStyleIdx="3" presStyleCnt="4">
        <dgm:presLayoutVars>
          <dgm:bulletEnabled val="1"/>
        </dgm:presLayoutVars>
      </dgm:prSet>
      <dgm:spPr/>
    </dgm:pt>
    <dgm:pt modelId="{6D9B8BCC-CB32-463E-8D21-BBF579A572BE}" type="pres">
      <dgm:prSet presAssocID="{0929709E-9505-486D-A044-570EF6401519}" presName="right_23_1" presStyleLbl="node1" presStyleIdx="0" presStyleCnt="5">
        <dgm:presLayoutVars>
          <dgm:bulletEnabled val="1"/>
        </dgm:presLayoutVars>
      </dgm:prSet>
      <dgm:spPr/>
    </dgm:pt>
    <dgm:pt modelId="{DE82F9DA-AA6B-441B-BDCA-1C3F6D6A8FFC}" type="pres">
      <dgm:prSet presAssocID="{0929709E-9505-486D-A044-570EF6401519}" presName="right_23_2" presStyleLbl="node1" presStyleIdx="1" presStyleCnt="5">
        <dgm:presLayoutVars>
          <dgm:bulletEnabled val="1"/>
        </dgm:presLayoutVars>
      </dgm:prSet>
      <dgm:spPr/>
    </dgm:pt>
    <dgm:pt modelId="{E721FB24-1A52-4A9A-B8F1-604CE222AB55}" type="pres">
      <dgm:prSet presAssocID="{0929709E-9505-486D-A044-570EF6401519}" presName="right_23_3" presStyleLbl="node1" presStyleIdx="2" presStyleCnt="5">
        <dgm:presLayoutVars>
          <dgm:bulletEnabled val="1"/>
        </dgm:presLayoutVars>
      </dgm:prSet>
      <dgm:spPr/>
    </dgm:pt>
    <dgm:pt modelId="{11E54FCD-6189-48F3-859F-991F74AB10A3}" type="pres">
      <dgm:prSet presAssocID="{0929709E-9505-486D-A044-570EF6401519}" presName="left_23_1" presStyleLbl="node1" presStyleIdx="3" presStyleCnt="5">
        <dgm:presLayoutVars>
          <dgm:bulletEnabled val="1"/>
        </dgm:presLayoutVars>
      </dgm:prSet>
      <dgm:spPr/>
    </dgm:pt>
    <dgm:pt modelId="{BDAC2DF1-9320-465C-967F-5356876C3DE9}" type="pres">
      <dgm:prSet presAssocID="{0929709E-9505-486D-A044-570EF6401519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6EE9CF0A-C607-4C9C-8F65-059A7EA1D9D6}" type="presOf" srcId="{1FA442DE-D3CF-45B0-8F80-AF8E5263C331}" destId="{6BA1F221-A964-4831-8776-F65BD5B0609E}" srcOrd="0" destOrd="0" presId="urn:microsoft.com/office/officeart/2005/8/layout/balance1"/>
    <dgm:cxn modelId="{6CEFE815-6785-482C-9448-1C003304639D}" type="presOf" srcId="{59762A95-9075-4164-AB54-3BDAB5C33A67}" destId="{6A82D2BE-3E1B-4B57-8D49-8BE3E99078FC}" srcOrd="0" destOrd="0" presId="urn:microsoft.com/office/officeart/2005/8/layout/balance1"/>
    <dgm:cxn modelId="{F7DCD816-C982-4BFC-B277-A484B210F480}" srcId="{1FA442DE-D3CF-45B0-8F80-AF8E5263C331}" destId="{67AE1FA0-D01A-42E0-98FE-FBEF0B5E5A26}" srcOrd="1" destOrd="0" parTransId="{986A790F-2D53-4D72-929B-315D88875AC2}" sibTransId="{F77384C3-C85F-4F2A-8564-E112F32FBFE5}"/>
    <dgm:cxn modelId="{4FA46428-02D4-4923-9893-5F507938FE55}" srcId="{59762A95-9075-4164-AB54-3BDAB5C33A67}" destId="{471677F7-E842-4DD8-B663-C1A84230064F}" srcOrd="0" destOrd="0" parTransId="{E77BB4D6-0846-4692-9416-937F752F7A89}" sibTransId="{41F0DA6D-A561-4805-A8DA-BEEF50700A3B}"/>
    <dgm:cxn modelId="{CBA6412D-B1D4-444B-A25F-A0E5BBF8B708}" srcId="{59762A95-9075-4164-AB54-3BDAB5C33A67}" destId="{FBED8DB5-7CD8-46B8-A593-F9C63BFB395E}" srcOrd="1" destOrd="0" parTransId="{E827A549-D5B6-4AEE-9BC8-CD643F4E1AB5}" sibTransId="{12185FD1-006F-4511-8473-2B41908986A8}"/>
    <dgm:cxn modelId="{EA6E292F-C91D-4C61-A9B3-F94326375FE0}" srcId="{0929709E-9505-486D-A044-570EF6401519}" destId="{59762A95-9075-4164-AB54-3BDAB5C33A67}" srcOrd="0" destOrd="0" parTransId="{C66A6665-1113-4F8C-8C15-8D37F366B7E9}" sibTransId="{9870849E-D9AC-4653-9F8C-38E681A4AEFB}"/>
    <dgm:cxn modelId="{9021A55F-700F-4965-A46F-C4A6222A9365}" srcId="{1FA442DE-D3CF-45B0-8F80-AF8E5263C331}" destId="{907AC9F2-2E1B-4AF0-BC06-EA5C75BCEE2B}" srcOrd="2" destOrd="0" parTransId="{9212A535-39FC-4C59-8C0F-66C8964C7461}" sibTransId="{D1A58EA3-22DB-4FE9-9D57-3B671146F435}"/>
    <dgm:cxn modelId="{BA96397D-4E96-44D3-A6AC-F742420204DC}" type="presOf" srcId="{907AC9F2-2E1B-4AF0-BC06-EA5C75BCEE2B}" destId="{E721FB24-1A52-4A9A-B8F1-604CE222AB55}" srcOrd="0" destOrd="0" presId="urn:microsoft.com/office/officeart/2005/8/layout/balance1"/>
    <dgm:cxn modelId="{81617788-862C-4B65-B46B-3688CD7E26C6}" type="presOf" srcId="{0929709E-9505-486D-A044-570EF6401519}" destId="{0BB54683-9199-4DCA-BB3C-3E1903110FFB}" srcOrd="0" destOrd="0" presId="urn:microsoft.com/office/officeart/2005/8/layout/balance1"/>
    <dgm:cxn modelId="{0E17BC91-39BC-42B8-A73D-C989494B218F}" type="presOf" srcId="{4839BF79-397F-4C8D-ADFA-20D93C360C43}" destId="{6D9B8BCC-CB32-463E-8D21-BBF579A572BE}" srcOrd="0" destOrd="0" presId="urn:microsoft.com/office/officeart/2005/8/layout/balance1"/>
    <dgm:cxn modelId="{838A2B97-5F0A-48B8-97BE-88AD6E464BA4}" type="presOf" srcId="{471677F7-E842-4DD8-B663-C1A84230064F}" destId="{11E54FCD-6189-48F3-859F-991F74AB10A3}" srcOrd="0" destOrd="0" presId="urn:microsoft.com/office/officeart/2005/8/layout/balance1"/>
    <dgm:cxn modelId="{EC073AB2-2749-4472-8329-C4AFA1EC2100}" type="presOf" srcId="{FBED8DB5-7CD8-46B8-A593-F9C63BFB395E}" destId="{BDAC2DF1-9320-465C-967F-5356876C3DE9}" srcOrd="0" destOrd="0" presId="urn:microsoft.com/office/officeart/2005/8/layout/balance1"/>
    <dgm:cxn modelId="{D96620B3-9917-450E-BBDD-2D0A68BD65AF}" srcId="{0929709E-9505-486D-A044-570EF6401519}" destId="{1FA442DE-D3CF-45B0-8F80-AF8E5263C331}" srcOrd="1" destOrd="0" parTransId="{2213B42A-8B13-4012-95AB-164DB12EBCF7}" sibTransId="{619384D6-0717-4303-BA66-F889FD52C04F}"/>
    <dgm:cxn modelId="{B07C4EB3-973B-4ACD-9231-498476BFE0E0}" type="presOf" srcId="{67AE1FA0-D01A-42E0-98FE-FBEF0B5E5A26}" destId="{DE82F9DA-AA6B-441B-BDCA-1C3F6D6A8FFC}" srcOrd="0" destOrd="0" presId="urn:microsoft.com/office/officeart/2005/8/layout/balance1"/>
    <dgm:cxn modelId="{015422F9-116F-49C9-A184-759EA4F61A07}" srcId="{1FA442DE-D3CF-45B0-8F80-AF8E5263C331}" destId="{4839BF79-397F-4C8D-ADFA-20D93C360C43}" srcOrd="0" destOrd="0" parTransId="{437D48BB-DCAE-4EDE-9A61-0C0A2D93A56A}" sibTransId="{4A6DAA30-2132-4C05-BB46-439EF840A0DA}"/>
    <dgm:cxn modelId="{0369974F-2B84-474E-BDBF-2F7DDEB70D26}" type="presParOf" srcId="{0BB54683-9199-4DCA-BB3C-3E1903110FFB}" destId="{7440140E-81D1-4022-BB90-7A2EFE217C0A}" srcOrd="0" destOrd="0" presId="urn:microsoft.com/office/officeart/2005/8/layout/balance1"/>
    <dgm:cxn modelId="{D73D62B6-3C18-4A61-881E-2835596B9605}" type="presParOf" srcId="{0BB54683-9199-4DCA-BB3C-3E1903110FFB}" destId="{6FBCE3D0-2C01-4568-8D0B-A3C710FD1AE6}" srcOrd="1" destOrd="0" presId="urn:microsoft.com/office/officeart/2005/8/layout/balance1"/>
    <dgm:cxn modelId="{8DD25D11-5130-4F3B-8921-91D94F396303}" type="presParOf" srcId="{6FBCE3D0-2C01-4568-8D0B-A3C710FD1AE6}" destId="{6A82D2BE-3E1B-4B57-8D49-8BE3E99078FC}" srcOrd="0" destOrd="0" presId="urn:microsoft.com/office/officeart/2005/8/layout/balance1"/>
    <dgm:cxn modelId="{9DD11743-F369-4063-8C4B-D81D0BC7141C}" type="presParOf" srcId="{6FBCE3D0-2C01-4568-8D0B-A3C710FD1AE6}" destId="{6BA1F221-A964-4831-8776-F65BD5B0609E}" srcOrd="1" destOrd="0" presId="urn:microsoft.com/office/officeart/2005/8/layout/balance1"/>
    <dgm:cxn modelId="{0D134958-14CC-484F-A426-E23483756F8E}" type="presParOf" srcId="{0BB54683-9199-4DCA-BB3C-3E1903110FFB}" destId="{3B1B2588-B56E-4F74-B77F-D41641123F68}" srcOrd="2" destOrd="0" presId="urn:microsoft.com/office/officeart/2005/8/layout/balance1"/>
    <dgm:cxn modelId="{E1F109F9-9F3B-4A95-AAC9-E1388C59FF1E}" type="presParOf" srcId="{3B1B2588-B56E-4F74-B77F-D41641123F68}" destId="{DF873952-3BA8-4500-9DEB-06A1DC6CADBD}" srcOrd="0" destOrd="0" presId="urn:microsoft.com/office/officeart/2005/8/layout/balance1"/>
    <dgm:cxn modelId="{5950C996-29E5-4495-B95C-CC52FA38DC7A}" type="presParOf" srcId="{3B1B2588-B56E-4F74-B77F-D41641123F68}" destId="{9258FDB4-C581-4420-8872-1A24EE57356F}" srcOrd="1" destOrd="0" presId="urn:microsoft.com/office/officeart/2005/8/layout/balance1"/>
    <dgm:cxn modelId="{0D70AD22-D120-4048-A97B-A12FD504F30E}" type="presParOf" srcId="{3B1B2588-B56E-4F74-B77F-D41641123F68}" destId="{A1508746-2BDE-49BD-B087-57BFDA780DF7}" srcOrd="2" destOrd="0" presId="urn:microsoft.com/office/officeart/2005/8/layout/balance1"/>
    <dgm:cxn modelId="{BA96DF60-52C1-4865-AD97-31ECB89B4F01}" type="presParOf" srcId="{3B1B2588-B56E-4F74-B77F-D41641123F68}" destId="{6D9B8BCC-CB32-463E-8D21-BBF579A572BE}" srcOrd="3" destOrd="0" presId="urn:microsoft.com/office/officeart/2005/8/layout/balance1"/>
    <dgm:cxn modelId="{C2CD1D9A-60A9-4988-B53D-E7C826B21344}" type="presParOf" srcId="{3B1B2588-B56E-4F74-B77F-D41641123F68}" destId="{DE82F9DA-AA6B-441B-BDCA-1C3F6D6A8FFC}" srcOrd="4" destOrd="0" presId="urn:microsoft.com/office/officeart/2005/8/layout/balance1"/>
    <dgm:cxn modelId="{A31D0E0C-0CBE-4CA0-8BA7-829522846B56}" type="presParOf" srcId="{3B1B2588-B56E-4F74-B77F-D41641123F68}" destId="{E721FB24-1A52-4A9A-B8F1-604CE222AB55}" srcOrd="5" destOrd="0" presId="urn:microsoft.com/office/officeart/2005/8/layout/balance1"/>
    <dgm:cxn modelId="{C5262EE6-BE56-4A71-AA97-8632ACAF88D4}" type="presParOf" srcId="{3B1B2588-B56E-4F74-B77F-D41641123F68}" destId="{11E54FCD-6189-48F3-859F-991F74AB10A3}" srcOrd="6" destOrd="0" presId="urn:microsoft.com/office/officeart/2005/8/layout/balance1"/>
    <dgm:cxn modelId="{E3FAB261-8E1D-4BF0-BE60-E2CCF8BB88DB}" type="presParOf" srcId="{3B1B2588-B56E-4F74-B77F-D41641123F68}" destId="{BDAC2DF1-9320-465C-967F-5356876C3DE9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45767F4-FD5C-4363-B20C-F2357E0723FE}" type="doc">
      <dgm:prSet loTypeId="urn:microsoft.com/office/officeart/2009/3/layout/OpposingIdeas" loCatId="relationship" qsTypeId="urn:microsoft.com/office/officeart/2005/8/quickstyle/3d7" qsCatId="3D" csTypeId="urn:microsoft.com/office/officeart/2005/8/colors/accent1_5" csCatId="accent1" phldr="1"/>
      <dgm:spPr/>
      <dgm:t>
        <a:bodyPr/>
        <a:lstStyle/>
        <a:p>
          <a:endParaRPr lang="en-IN"/>
        </a:p>
      </dgm:t>
    </dgm:pt>
    <dgm:pt modelId="{B2BAD58D-592A-441B-B437-EB4B89A5D346}">
      <dgm:prSet phldrT="[Text]"/>
      <dgm:spPr/>
      <dgm:t>
        <a:bodyPr/>
        <a:lstStyle/>
        <a:p>
          <a:endParaRPr lang="en-IN" dirty="0"/>
        </a:p>
      </dgm:t>
    </dgm:pt>
    <dgm:pt modelId="{1FFFBF50-3C2D-4685-8F15-7988453D74BD}" type="parTrans" cxnId="{50BD27BF-9247-4B2C-B142-B9FEE08FD551}">
      <dgm:prSet/>
      <dgm:spPr/>
      <dgm:t>
        <a:bodyPr/>
        <a:lstStyle/>
        <a:p>
          <a:endParaRPr lang="en-IN"/>
        </a:p>
      </dgm:t>
    </dgm:pt>
    <dgm:pt modelId="{58A5CAB5-5742-43E1-9CE2-60CFE0950C30}" type="sibTrans" cxnId="{50BD27BF-9247-4B2C-B142-B9FEE08FD551}">
      <dgm:prSet/>
      <dgm:spPr/>
      <dgm:t>
        <a:bodyPr/>
        <a:lstStyle/>
        <a:p>
          <a:endParaRPr lang="en-IN"/>
        </a:p>
      </dgm:t>
    </dgm:pt>
    <dgm:pt modelId="{79209B4E-6A86-4E41-ACC5-BE72BD52036A}">
      <dgm:prSet phldrT="[Text]"/>
      <dgm:spPr/>
      <dgm:t>
        <a:bodyPr/>
        <a:lstStyle/>
        <a:p>
          <a:r>
            <a:rPr lang="en-US" dirty="0"/>
            <a:t>   Price</a:t>
          </a:r>
          <a:endParaRPr lang="en-IN" dirty="0"/>
        </a:p>
      </dgm:t>
    </dgm:pt>
    <dgm:pt modelId="{73CD4837-F119-4DEE-9D5A-B75EA7BB05C2}" type="parTrans" cxnId="{3A34DF7F-9322-4D8D-8343-39AE7042AA39}">
      <dgm:prSet/>
      <dgm:spPr/>
      <dgm:t>
        <a:bodyPr/>
        <a:lstStyle/>
        <a:p>
          <a:endParaRPr lang="en-IN"/>
        </a:p>
      </dgm:t>
    </dgm:pt>
    <dgm:pt modelId="{F5E981F3-D3D2-49B9-9451-19C6056089A5}" type="sibTrans" cxnId="{3A34DF7F-9322-4D8D-8343-39AE7042AA39}">
      <dgm:prSet/>
      <dgm:spPr/>
      <dgm:t>
        <a:bodyPr/>
        <a:lstStyle/>
        <a:p>
          <a:endParaRPr lang="en-IN"/>
        </a:p>
      </dgm:t>
    </dgm:pt>
    <dgm:pt modelId="{98D61401-9621-4ED4-8BDE-A6D890813ABB}">
      <dgm:prSet phldrT="[Text]"/>
      <dgm:spPr/>
      <dgm:t>
        <a:bodyPr/>
        <a:lstStyle/>
        <a:p>
          <a:endParaRPr lang="en-IN" dirty="0"/>
        </a:p>
      </dgm:t>
    </dgm:pt>
    <dgm:pt modelId="{95645087-0322-4F4A-8255-C4411CF633C5}" type="parTrans" cxnId="{D866FEFB-02FD-4F2F-9FD6-0CF45EFF7D8C}">
      <dgm:prSet/>
      <dgm:spPr/>
      <dgm:t>
        <a:bodyPr/>
        <a:lstStyle/>
        <a:p>
          <a:endParaRPr lang="en-IN"/>
        </a:p>
      </dgm:t>
    </dgm:pt>
    <dgm:pt modelId="{E5AB2DC3-927D-4F7C-9FC6-9771F194CB42}" type="sibTrans" cxnId="{D866FEFB-02FD-4F2F-9FD6-0CF45EFF7D8C}">
      <dgm:prSet/>
      <dgm:spPr/>
      <dgm:t>
        <a:bodyPr/>
        <a:lstStyle/>
        <a:p>
          <a:endParaRPr lang="en-IN"/>
        </a:p>
      </dgm:t>
    </dgm:pt>
    <dgm:pt modelId="{1FC1844A-5BEB-4794-A2A8-A6F656F4F3E3}">
      <dgm:prSet phldrT="[Text]"/>
      <dgm:spPr/>
      <dgm:t>
        <a:bodyPr/>
        <a:lstStyle/>
        <a:p>
          <a:r>
            <a:rPr lang="en-US" dirty="0"/>
            <a:t>Ratings</a:t>
          </a:r>
          <a:endParaRPr lang="en-IN" dirty="0"/>
        </a:p>
      </dgm:t>
    </dgm:pt>
    <dgm:pt modelId="{6C6E4A3F-BBB2-43AB-9099-FF6B62BB62E1}" type="parTrans" cxnId="{9365C9C2-631A-4665-A31E-5CF5D183A710}">
      <dgm:prSet/>
      <dgm:spPr/>
      <dgm:t>
        <a:bodyPr/>
        <a:lstStyle/>
        <a:p>
          <a:endParaRPr lang="en-IN"/>
        </a:p>
      </dgm:t>
    </dgm:pt>
    <dgm:pt modelId="{7CADBAB1-B514-4377-8287-AEE03C63588D}" type="sibTrans" cxnId="{9365C9C2-631A-4665-A31E-5CF5D183A710}">
      <dgm:prSet/>
      <dgm:spPr/>
      <dgm:t>
        <a:bodyPr/>
        <a:lstStyle/>
        <a:p>
          <a:endParaRPr lang="en-IN"/>
        </a:p>
      </dgm:t>
    </dgm:pt>
    <dgm:pt modelId="{1869450D-C562-44B6-8135-FAF8DE4FDC8A}" type="pres">
      <dgm:prSet presAssocID="{145767F4-FD5C-4363-B20C-F2357E0723FE}" presName="Name0" presStyleCnt="0">
        <dgm:presLayoutVars>
          <dgm:chMax val="2"/>
          <dgm:dir/>
          <dgm:animOne val="branch"/>
          <dgm:animLvl val="lvl"/>
          <dgm:resizeHandles val="exact"/>
        </dgm:presLayoutVars>
      </dgm:prSet>
      <dgm:spPr/>
    </dgm:pt>
    <dgm:pt modelId="{55CD168E-E5F6-4E80-8AD1-458447F23F6E}" type="pres">
      <dgm:prSet presAssocID="{145767F4-FD5C-4363-B20C-F2357E0723FE}" presName="Background" presStyleLbl="node1" presStyleIdx="0" presStyleCnt="1"/>
      <dgm:spPr/>
    </dgm:pt>
    <dgm:pt modelId="{8692072D-4655-47AF-9A32-58D3F71786FB}" type="pres">
      <dgm:prSet presAssocID="{145767F4-FD5C-4363-B20C-F2357E0723FE}" presName="Divider" presStyleLbl="callout" presStyleIdx="0" presStyleCnt="1"/>
      <dgm:spPr/>
    </dgm:pt>
    <dgm:pt modelId="{56A1F61B-62C1-4C4F-9C80-854DCC9CD6EF}" type="pres">
      <dgm:prSet presAssocID="{145767F4-FD5C-4363-B20C-F2357E0723FE}" presName="ChildText1" presStyleLbl="revTx" presStyleIdx="0" presStyleCnt="0" custScaleY="53527">
        <dgm:presLayoutVars>
          <dgm:chMax val="0"/>
          <dgm:chPref val="0"/>
          <dgm:bulletEnabled val="1"/>
        </dgm:presLayoutVars>
      </dgm:prSet>
      <dgm:spPr/>
    </dgm:pt>
    <dgm:pt modelId="{13CE48C4-52F5-4D5B-A40A-ED1DDEE7EDFF}" type="pres">
      <dgm:prSet presAssocID="{145767F4-FD5C-4363-B20C-F2357E0723FE}" presName="ChildText2" presStyleLbl="revTx" presStyleIdx="0" presStyleCnt="0" custScaleY="53527">
        <dgm:presLayoutVars>
          <dgm:chMax val="0"/>
          <dgm:chPref val="0"/>
          <dgm:bulletEnabled val="1"/>
        </dgm:presLayoutVars>
      </dgm:prSet>
      <dgm:spPr/>
    </dgm:pt>
    <dgm:pt modelId="{7BD6C1B5-4C7D-439B-9F88-28D64CE38FCB}" type="pres">
      <dgm:prSet presAssocID="{145767F4-FD5C-4363-B20C-F2357E0723FE}" presName="ParentText1" presStyleLbl="revTx" presStyleIdx="0" presStyleCnt="0">
        <dgm:presLayoutVars>
          <dgm:chMax val="1"/>
          <dgm:chPref val="1"/>
        </dgm:presLayoutVars>
      </dgm:prSet>
      <dgm:spPr/>
    </dgm:pt>
    <dgm:pt modelId="{9FDEEE1E-F91D-4AE2-9145-50F5413EBE5B}" type="pres">
      <dgm:prSet presAssocID="{145767F4-FD5C-4363-B20C-F2357E0723FE}" presName="ParentShape1" presStyleLbl="alignImgPlace1" presStyleIdx="0" presStyleCnt="2">
        <dgm:presLayoutVars/>
      </dgm:prSet>
      <dgm:spPr/>
    </dgm:pt>
    <dgm:pt modelId="{BEF0CBCF-13D9-44B8-AB6C-2AA08006694F}" type="pres">
      <dgm:prSet presAssocID="{145767F4-FD5C-4363-B20C-F2357E0723FE}" presName="ParentText2" presStyleLbl="revTx" presStyleIdx="0" presStyleCnt="0">
        <dgm:presLayoutVars>
          <dgm:chMax val="1"/>
          <dgm:chPref val="1"/>
        </dgm:presLayoutVars>
      </dgm:prSet>
      <dgm:spPr/>
    </dgm:pt>
    <dgm:pt modelId="{3A269B6E-AC89-4241-971E-7F208BF776A9}" type="pres">
      <dgm:prSet presAssocID="{145767F4-FD5C-4363-B20C-F2357E0723FE}" presName="ParentShape2" presStyleLbl="alignImgPlace1" presStyleIdx="1" presStyleCnt="2">
        <dgm:presLayoutVars/>
      </dgm:prSet>
      <dgm:spPr/>
    </dgm:pt>
  </dgm:ptLst>
  <dgm:cxnLst>
    <dgm:cxn modelId="{EE54C912-E1A8-4BD3-B6F1-49BD42A710D4}" type="presOf" srcId="{1FC1844A-5BEB-4794-A2A8-A6F656F4F3E3}" destId="{13CE48C4-52F5-4D5B-A40A-ED1DDEE7EDFF}" srcOrd="0" destOrd="0" presId="urn:microsoft.com/office/officeart/2009/3/layout/OpposingIdeas"/>
    <dgm:cxn modelId="{14F06A62-D494-4F17-9355-EFE684F4AAC3}" type="presOf" srcId="{79209B4E-6A86-4E41-ACC5-BE72BD52036A}" destId="{56A1F61B-62C1-4C4F-9C80-854DCC9CD6EF}" srcOrd="0" destOrd="0" presId="urn:microsoft.com/office/officeart/2009/3/layout/OpposingIdeas"/>
    <dgm:cxn modelId="{3A34DF7F-9322-4D8D-8343-39AE7042AA39}" srcId="{B2BAD58D-592A-441B-B437-EB4B89A5D346}" destId="{79209B4E-6A86-4E41-ACC5-BE72BD52036A}" srcOrd="0" destOrd="0" parTransId="{73CD4837-F119-4DEE-9D5A-B75EA7BB05C2}" sibTransId="{F5E981F3-D3D2-49B9-9451-19C6056089A5}"/>
    <dgm:cxn modelId="{25D60F91-8CA2-4ADA-93A9-12CC0F376E65}" type="presOf" srcId="{B2BAD58D-592A-441B-B437-EB4B89A5D346}" destId="{7BD6C1B5-4C7D-439B-9F88-28D64CE38FCB}" srcOrd="0" destOrd="0" presId="urn:microsoft.com/office/officeart/2009/3/layout/OpposingIdeas"/>
    <dgm:cxn modelId="{7C13529B-015C-4A4A-8960-9466D4C1AD71}" type="presOf" srcId="{98D61401-9621-4ED4-8BDE-A6D890813ABB}" destId="{3A269B6E-AC89-4241-971E-7F208BF776A9}" srcOrd="1" destOrd="0" presId="urn:microsoft.com/office/officeart/2009/3/layout/OpposingIdeas"/>
    <dgm:cxn modelId="{FEADE0AD-6464-4791-8F72-EB3F375E15C5}" type="presOf" srcId="{B2BAD58D-592A-441B-B437-EB4B89A5D346}" destId="{9FDEEE1E-F91D-4AE2-9145-50F5413EBE5B}" srcOrd="1" destOrd="0" presId="urn:microsoft.com/office/officeart/2009/3/layout/OpposingIdeas"/>
    <dgm:cxn modelId="{161D60B8-D696-43CD-845B-D08F6B1D4DAB}" type="presOf" srcId="{145767F4-FD5C-4363-B20C-F2357E0723FE}" destId="{1869450D-C562-44B6-8135-FAF8DE4FDC8A}" srcOrd="0" destOrd="0" presId="urn:microsoft.com/office/officeart/2009/3/layout/OpposingIdeas"/>
    <dgm:cxn modelId="{50BD27BF-9247-4B2C-B142-B9FEE08FD551}" srcId="{145767F4-FD5C-4363-B20C-F2357E0723FE}" destId="{B2BAD58D-592A-441B-B437-EB4B89A5D346}" srcOrd="0" destOrd="0" parTransId="{1FFFBF50-3C2D-4685-8F15-7988453D74BD}" sibTransId="{58A5CAB5-5742-43E1-9CE2-60CFE0950C30}"/>
    <dgm:cxn modelId="{9365C9C2-631A-4665-A31E-5CF5D183A710}" srcId="{98D61401-9621-4ED4-8BDE-A6D890813ABB}" destId="{1FC1844A-5BEB-4794-A2A8-A6F656F4F3E3}" srcOrd="0" destOrd="0" parTransId="{6C6E4A3F-BBB2-43AB-9099-FF6B62BB62E1}" sibTransId="{7CADBAB1-B514-4377-8287-AEE03C63588D}"/>
    <dgm:cxn modelId="{264C7BDE-AC17-405D-B50D-6A37470930CC}" type="presOf" srcId="{98D61401-9621-4ED4-8BDE-A6D890813ABB}" destId="{BEF0CBCF-13D9-44B8-AB6C-2AA08006694F}" srcOrd="0" destOrd="0" presId="urn:microsoft.com/office/officeart/2009/3/layout/OpposingIdeas"/>
    <dgm:cxn modelId="{D866FEFB-02FD-4F2F-9FD6-0CF45EFF7D8C}" srcId="{145767F4-FD5C-4363-B20C-F2357E0723FE}" destId="{98D61401-9621-4ED4-8BDE-A6D890813ABB}" srcOrd="1" destOrd="0" parTransId="{95645087-0322-4F4A-8255-C4411CF633C5}" sibTransId="{E5AB2DC3-927D-4F7C-9FC6-9771F194CB42}"/>
    <dgm:cxn modelId="{36BC300F-DDF2-434B-9D9C-E925CA5D7F78}" type="presParOf" srcId="{1869450D-C562-44B6-8135-FAF8DE4FDC8A}" destId="{55CD168E-E5F6-4E80-8AD1-458447F23F6E}" srcOrd="0" destOrd="0" presId="urn:microsoft.com/office/officeart/2009/3/layout/OpposingIdeas"/>
    <dgm:cxn modelId="{F8AA2B38-2A8B-47B3-A21B-EC18CA273228}" type="presParOf" srcId="{1869450D-C562-44B6-8135-FAF8DE4FDC8A}" destId="{8692072D-4655-47AF-9A32-58D3F71786FB}" srcOrd="1" destOrd="0" presId="urn:microsoft.com/office/officeart/2009/3/layout/OpposingIdeas"/>
    <dgm:cxn modelId="{2C83177F-0908-4DE8-BAD4-1967F5794EDC}" type="presParOf" srcId="{1869450D-C562-44B6-8135-FAF8DE4FDC8A}" destId="{56A1F61B-62C1-4C4F-9C80-854DCC9CD6EF}" srcOrd="2" destOrd="0" presId="urn:microsoft.com/office/officeart/2009/3/layout/OpposingIdeas"/>
    <dgm:cxn modelId="{1C13C4D0-4D02-4A81-94DD-7191FF79C85B}" type="presParOf" srcId="{1869450D-C562-44B6-8135-FAF8DE4FDC8A}" destId="{13CE48C4-52F5-4D5B-A40A-ED1DDEE7EDFF}" srcOrd="3" destOrd="0" presId="urn:microsoft.com/office/officeart/2009/3/layout/OpposingIdeas"/>
    <dgm:cxn modelId="{77F8E46B-AC15-4277-8A13-485F5734E0DE}" type="presParOf" srcId="{1869450D-C562-44B6-8135-FAF8DE4FDC8A}" destId="{7BD6C1B5-4C7D-439B-9F88-28D64CE38FCB}" srcOrd="4" destOrd="0" presId="urn:microsoft.com/office/officeart/2009/3/layout/OpposingIdeas"/>
    <dgm:cxn modelId="{525AC409-A60D-4B94-AB11-96E63A258166}" type="presParOf" srcId="{1869450D-C562-44B6-8135-FAF8DE4FDC8A}" destId="{9FDEEE1E-F91D-4AE2-9145-50F5413EBE5B}" srcOrd="5" destOrd="0" presId="urn:microsoft.com/office/officeart/2009/3/layout/OpposingIdeas"/>
    <dgm:cxn modelId="{FB0E49D0-AB68-40C4-8723-5A5CD5DE030D}" type="presParOf" srcId="{1869450D-C562-44B6-8135-FAF8DE4FDC8A}" destId="{BEF0CBCF-13D9-44B8-AB6C-2AA08006694F}" srcOrd="6" destOrd="0" presId="urn:microsoft.com/office/officeart/2009/3/layout/OpposingIdeas"/>
    <dgm:cxn modelId="{1760436C-DC57-413D-862A-8CC48A698BA8}" type="presParOf" srcId="{1869450D-C562-44B6-8135-FAF8DE4FDC8A}" destId="{3A269B6E-AC89-4241-971E-7F208BF776A9}" srcOrd="7" destOrd="0" presId="urn:microsoft.com/office/officeart/2009/3/layout/OpposingIdea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1EE355D-8C35-45C6-9518-686B4CEDD01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AD4D5F-995C-4F1E-86DE-7E1159FA6392}">
      <dgm:prSet custT="1"/>
      <dgm:spPr/>
      <dgm:t>
        <a:bodyPr/>
        <a:lstStyle/>
        <a:p>
          <a:r>
            <a:rPr lang="en-US" sz="1800" b="0" i="0" dirty="0">
              <a:solidFill>
                <a:schemeClr val="accent2"/>
              </a:solidFill>
            </a:rPr>
            <a:t>Positive correlation between the Reviews and Installs column i.e. (0.63).</a:t>
          </a:r>
          <a:endParaRPr lang="en-IN" sz="1800" dirty="0">
            <a:solidFill>
              <a:schemeClr val="accent2"/>
            </a:solidFill>
          </a:endParaRPr>
        </a:p>
      </dgm:t>
    </dgm:pt>
    <dgm:pt modelId="{88A9352C-8095-4EFA-AA45-5EC8A5281F87}" type="parTrans" cxnId="{034E39E9-C043-4699-BC19-40EB339DC798}">
      <dgm:prSet/>
      <dgm:spPr/>
      <dgm:t>
        <a:bodyPr/>
        <a:lstStyle/>
        <a:p>
          <a:endParaRPr lang="en-IN"/>
        </a:p>
      </dgm:t>
    </dgm:pt>
    <dgm:pt modelId="{3540B1D4-8DFE-4472-B0AD-DAB000B72AAA}" type="sibTrans" cxnId="{034E39E9-C043-4699-BC19-40EB339DC798}">
      <dgm:prSet/>
      <dgm:spPr/>
      <dgm:t>
        <a:bodyPr/>
        <a:lstStyle/>
        <a:p>
          <a:endParaRPr lang="en-IN"/>
        </a:p>
      </dgm:t>
    </dgm:pt>
    <dgm:pt modelId="{C5B53D2A-99D8-47EC-A2F3-EFCBCB591573}">
      <dgm:prSet custT="1"/>
      <dgm:spPr/>
      <dgm:t>
        <a:bodyPr/>
        <a:lstStyle/>
        <a:p>
          <a:r>
            <a:rPr lang="en-US" sz="1800" b="0" i="0" dirty="0">
              <a:solidFill>
                <a:schemeClr val="accent2"/>
              </a:solidFill>
            </a:rPr>
            <a:t>While Price and Ratings share negative correlation i.e. -0.019.</a:t>
          </a:r>
          <a:endParaRPr lang="en-IN" sz="1800" dirty="0">
            <a:solidFill>
              <a:schemeClr val="accent2"/>
            </a:solidFill>
          </a:endParaRPr>
        </a:p>
      </dgm:t>
    </dgm:pt>
    <dgm:pt modelId="{2BA9E7BE-1AD4-49F6-8D28-FCEA7FC4C02A}" type="parTrans" cxnId="{7ABBC3D3-5AB9-4F0B-AF67-841476553CC0}">
      <dgm:prSet/>
      <dgm:spPr/>
      <dgm:t>
        <a:bodyPr/>
        <a:lstStyle/>
        <a:p>
          <a:endParaRPr lang="en-IN"/>
        </a:p>
      </dgm:t>
    </dgm:pt>
    <dgm:pt modelId="{60294CFA-AF1D-44CA-A1BB-FF504D114971}" type="sibTrans" cxnId="{7ABBC3D3-5AB9-4F0B-AF67-841476553CC0}">
      <dgm:prSet/>
      <dgm:spPr/>
      <dgm:t>
        <a:bodyPr/>
        <a:lstStyle/>
        <a:p>
          <a:endParaRPr lang="en-IN"/>
        </a:p>
      </dgm:t>
    </dgm:pt>
    <dgm:pt modelId="{E182687A-9370-4F17-943C-F4130D50B524}" type="pres">
      <dgm:prSet presAssocID="{E1EE355D-8C35-45C6-9518-686B4CEDD01E}" presName="linear" presStyleCnt="0">
        <dgm:presLayoutVars>
          <dgm:animLvl val="lvl"/>
          <dgm:resizeHandles val="exact"/>
        </dgm:presLayoutVars>
      </dgm:prSet>
      <dgm:spPr/>
    </dgm:pt>
    <dgm:pt modelId="{415B52B6-1FC4-43F2-B2C3-51B9E16FE319}" type="pres">
      <dgm:prSet presAssocID="{4FAD4D5F-995C-4F1E-86DE-7E1159FA639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3918246-3BCE-421C-8494-A409822A0F34}" type="pres">
      <dgm:prSet presAssocID="{3540B1D4-8DFE-4472-B0AD-DAB000B72AAA}" presName="spacer" presStyleCnt="0"/>
      <dgm:spPr/>
    </dgm:pt>
    <dgm:pt modelId="{4C6A53C7-D671-4A19-B79B-22D33480B60E}" type="pres">
      <dgm:prSet presAssocID="{C5B53D2A-99D8-47EC-A2F3-EFCBCB59157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CF1D33B-ECDB-4487-BDE7-46581EEC6A14}" type="presOf" srcId="{4FAD4D5F-995C-4F1E-86DE-7E1159FA6392}" destId="{415B52B6-1FC4-43F2-B2C3-51B9E16FE319}" srcOrd="0" destOrd="0" presId="urn:microsoft.com/office/officeart/2005/8/layout/vList2"/>
    <dgm:cxn modelId="{7ABBC3D3-5AB9-4F0B-AF67-841476553CC0}" srcId="{E1EE355D-8C35-45C6-9518-686B4CEDD01E}" destId="{C5B53D2A-99D8-47EC-A2F3-EFCBCB591573}" srcOrd="1" destOrd="0" parTransId="{2BA9E7BE-1AD4-49F6-8D28-FCEA7FC4C02A}" sibTransId="{60294CFA-AF1D-44CA-A1BB-FF504D114971}"/>
    <dgm:cxn modelId="{55F92BE3-B6DB-470A-8344-7460B7F9707D}" type="presOf" srcId="{E1EE355D-8C35-45C6-9518-686B4CEDD01E}" destId="{E182687A-9370-4F17-943C-F4130D50B524}" srcOrd="0" destOrd="0" presId="urn:microsoft.com/office/officeart/2005/8/layout/vList2"/>
    <dgm:cxn modelId="{034E39E9-C043-4699-BC19-40EB339DC798}" srcId="{E1EE355D-8C35-45C6-9518-686B4CEDD01E}" destId="{4FAD4D5F-995C-4F1E-86DE-7E1159FA6392}" srcOrd="0" destOrd="0" parTransId="{88A9352C-8095-4EFA-AA45-5EC8A5281F87}" sibTransId="{3540B1D4-8DFE-4472-B0AD-DAB000B72AAA}"/>
    <dgm:cxn modelId="{81A261F3-2BEB-445E-A699-7F74B5900457}" type="presOf" srcId="{C5B53D2A-99D8-47EC-A2F3-EFCBCB591573}" destId="{4C6A53C7-D671-4A19-B79B-22D33480B60E}" srcOrd="0" destOrd="0" presId="urn:microsoft.com/office/officeart/2005/8/layout/vList2"/>
    <dgm:cxn modelId="{96D5D2E6-A591-4815-B954-95452AF46850}" type="presParOf" srcId="{E182687A-9370-4F17-943C-F4130D50B524}" destId="{415B52B6-1FC4-43F2-B2C3-51B9E16FE319}" srcOrd="0" destOrd="0" presId="urn:microsoft.com/office/officeart/2005/8/layout/vList2"/>
    <dgm:cxn modelId="{143DCEF7-B42E-4345-A518-8F52357C97B6}" type="presParOf" srcId="{E182687A-9370-4F17-943C-F4130D50B524}" destId="{13918246-3BCE-421C-8494-A409822A0F34}" srcOrd="1" destOrd="0" presId="urn:microsoft.com/office/officeart/2005/8/layout/vList2"/>
    <dgm:cxn modelId="{3AB14BDC-EF08-4E73-AA26-8DC4559AA6B1}" type="presParOf" srcId="{E182687A-9370-4F17-943C-F4130D50B524}" destId="{4C6A53C7-D671-4A19-B79B-22D33480B60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1EE355D-8C35-45C6-9518-686B4CEDD01E}" type="doc">
      <dgm:prSet loTypeId="urn:microsoft.com/office/officeart/2005/8/layout/vList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FAD4D5F-995C-4F1E-86DE-7E1159FA6392}">
      <dgm:prSet custT="1"/>
      <dgm:spPr/>
      <dgm:t>
        <a:bodyPr/>
        <a:lstStyle/>
        <a:p>
          <a:r>
            <a:rPr lang="en-US" sz="1600" b="0" i="0" dirty="0">
              <a:solidFill>
                <a:schemeClr val="accent2"/>
              </a:solidFill>
            </a:rPr>
            <a:t>Positive correlation between the Ratings and Reviews= 0.069.</a:t>
          </a:r>
          <a:endParaRPr lang="en-IN" sz="1600" dirty="0">
            <a:solidFill>
              <a:schemeClr val="accent2"/>
            </a:solidFill>
          </a:endParaRPr>
        </a:p>
      </dgm:t>
    </dgm:pt>
    <dgm:pt modelId="{88A9352C-8095-4EFA-AA45-5EC8A5281F87}" type="parTrans" cxnId="{034E39E9-C043-4699-BC19-40EB339DC798}">
      <dgm:prSet/>
      <dgm:spPr/>
      <dgm:t>
        <a:bodyPr/>
        <a:lstStyle/>
        <a:p>
          <a:endParaRPr lang="en-IN"/>
        </a:p>
      </dgm:t>
    </dgm:pt>
    <dgm:pt modelId="{3540B1D4-8DFE-4472-B0AD-DAB000B72AAA}" type="sibTrans" cxnId="{034E39E9-C043-4699-BC19-40EB339DC798}">
      <dgm:prSet/>
      <dgm:spPr/>
      <dgm:t>
        <a:bodyPr/>
        <a:lstStyle/>
        <a:p>
          <a:endParaRPr lang="en-IN"/>
        </a:p>
      </dgm:t>
    </dgm:pt>
    <dgm:pt modelId="{C5B53D2A-99D8-47EC-A2F3-EFCBCB591573}">
      <dgm:prSet custT="1"/>
      <dgm:spPr/>
      <dgm:t>
        <a:bodyPr/>
        <a:lstStyle/>
        <a:p>
          <a:r>
            <a:rPr lang="en-US" sz="1600" b="0" i="0" dirty="0">
              <a:solidFill>
                <a:schemeClr val="accent2"/>
              </a:solidFill>
            </a:rPr>
            <a:t>Negative correlation between the Size and Sentiment Polarity = -0.19</a:t>
          </a:r>
          <a:endParaRPr lang="en-IN" sz="1600" dirty="0">
            <a:solidFill>
              <a:schemeClr val="accent2"/>
            </a:solidFill>
          </a:endParaRPr>
        </a:p>
      </dgm:t>
    </dgm:pt>
    <dgm:pt modelId="{2BA9E7BE-1AD4-49F6-8D28-FCEA7FC4C02A}" type="parTrans" cxnId="{7ABBC3D3-5AB9-4F0B-AF67-841476553CC0}">
      <dgm:prSet/>
      <dgm:spPr/>
      <dgm:t>
        <a:bodyPr/>
        <a:lstStyle/>
        <a:p>
          <a:endParaRPr lang="en-IN"/>
        </a:p>
      </dgm:t>
    </dgm:pt>
    <dgm:pt modelId="{60294CFA-AF1D-44CA-A1BB-FF504D114971}" type="sibTrans" cxnId="{7ABBC3D3-5AB9-4F0B-AF67-841476553CC0}">
      <dgm:prSet/>
      <dgm:spPr/>
      <dgm:t>
        <a:bodyPr/>
        <a:lstStyle/>
        <a:p>
          <a:endParaRPr lang="en-IN"/>
        </a:p>
      </dgm:t>
    </dgm:pt>
    <dgm:pt modelId="{DDD51F8B-6314-43C0-AC04-4AB611A25AB5}">
      <dgm:prSet custT="1"/>
      <dgm:spPr/>
      <dgm:t>
        <a:bodyPr/>
        <a:lstStyle/>
        <a:p>
          <a:r>
            <a:rPr lang="en-US" sz="1600" b="0" i="0" dirty="0">
              <a:solidFill>
                <a:schemeClr val="accent2"/>
              </a:solidFill>
            </a:rPr>
            <a:t>Negative correlation between the Price and Sentiment subjectivity = </a:t>
          </a:r>
        </a:p>
        <a:p>
          <a:r>
            <a:rPr lang="en-US" sz="1600" b="0" i="0" dirty="0">
              <a:solidFill>
                <a:schemeClr val="accent2"/>
              </a:solidFill>
            </a:rPr>
            <a:t>-0.00058</a:t>
          </a:r>
          <a:endParaRPr lang="en-IN" sz="1600" dirty="0">
            <a:solidFill>
              <a:schemeClr val="accent2"/>
            </a:solidFill>
          </a:endParaRPr>
        </a:p>
      </dgm:t>
    </dgm:pt>
    <dgm:pt modelId="{3EBC7BAF-7F06-4A4B-8C76-710CB3FF1FB1}" type="parTrans" cxnId="{64788BF4-EF02-45E6-8E47-728A683F55BC}">
      <dgm:prSet/>
      <dgm:spPr/>
      <dgm:t>
        <a:bodyPr/>
        <a:lstStyle/>
        <a:p>
          <a:endParaRPr lang="en-IN"/>
        </a:p>
      </dgm:t>
    </dgm:pt>
    <dgm:pt modelId="{10D524C2-5C36-4CEB-AC9D-16D33A82E05C}" type="sibTrans" cxnId="{64788BF4-EF02-45E6-8E47-728A683F55BC}">
      <dgm:prSet/>
      <dgm:spPr/>
      <dgm:t>
        <a:bodyPr/>
        <a:lstStyle/>
        <a:p>
          <a:endParaRPr lang="en-IN"/>
        </a:p>
      </dgm:t>
    </dgm:pt>
    <dgm:pt modelId="{E182687A-9370-4F17-943C-F4130D50B524}" type="pres">
      <dgm:prSet presAssocID="{E1EE355D-8C35-45C6-9518-686B4CEDD01E}" presName="linear" presStyleCnt="0">
        <dgm:presLayoutVars>
          <dgm:animLvl val="lvl"/>
          <dgm:resizeHandles val="exact"/>
        </dgm:presLayoutVars>
      </dgm:prSet>
      <dgm:spPr/>
    </dgm:pt>
    <dgm:pt modelId="{415B52B6-1FC4-43F2-B2C3-51B9E16FE319}" type="pres">
      <dgm:prSet presAssocID="{4FAD4D5F-995C-4F1E-86DE-7E1159FA639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13918246-3BCE-421C-8494-A409822A0F34}" type="pres">
      <dgm:prSet presAssocID="{3540B1D4-8DFE-4472-B0AD-DAB000B72AAA}" presName="spacer" presStyleCnt="0"/>
      <dgm:spPr/>
    </dgm:pt>
    <dgm:pt modelId="{A8430698-DFA3-47DC-9C42-DCDCD17AA10F}" type="pres">
      <dgm:prSet presAssocID="{DDD51F8B-6314-43C0-AC04-4AB611A25AB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EAA288B-8928-43F7-84F6-434A0B57D4C6}" type="pres">
      <dgm:prSet presAssocID="{10D524C2-5C36-4CEB-AC9D-16D33A82E05C}" presName="spacer" presStyleCnt="0"/>
      <dgm:spPr/>
    </dgm:pt>
    <dgm:pt modelId="{4C6A53C7-D671-4A19-B79B-22D33480B60E}" type="pres">
      <dgm:prSet presAssocID="{C5B53D2A-99D8-47EC-A2F3-EFCBCB591573}" presName="parentText" presStyleLbl="node1" presStyleIdx="2" presStyleCnt="3" custLinFactNeighborX="496" custLinFactNeighborY="20774">
        <dgm:presLayoutVars>
          <dgm:chMax val="0"/>
          <dgm:bulletEnabled val="1"/>
        </dgm:presLayoutVars>
      </dgm:prSet>
      <dgm:spPr/>
    </dgm:pt>
  </dgm:ptLst>
  <dgm:cxnLst>
    <dgm:cxn modelId="{7CF1D33B-ECDB-4487-BDE7-46581EEC6A14}" type="presOf" srcId="{4FAD4D5F-995C-4F1E-86DE-7E1159FA6392}" destId="{415B52B6-1FC4-43F2-B2C3-51B9E16FE319}" srcOrd="0" destOrd="0" presId="urn:microsoft.com/office/officeart/2005/8/layout/vList2"/>
    <dgm:cxn modelId="{823A3845-AF56-4ABC-9C46-EFC6A525D39E}" type="presOf" srcId="{DDD51F8B-6314-43C0-AC04-4AB611A25AB5}" destId="{A8430698-DFA3-47DC-9C42-DCDCD17AA10F}" srcOrd="0" destOrd="0" presId="urn:microsoft.com/office/officeart/2005/8/layout/vList2"/>
    <dgm:cxn modelId="{7ABBC3D3-5AB9-4F0B-AF67-841476553CC0}" srcId="{E1EE355D-8C35-45C6-9518-686B4CEDD01E}" destId="{C5B53D2A-99D8-47EC-A2F3-EFCBCB591573}" srcOrd="2" destOrd="0" parTransId="{2BA9E7BE-1AD4-49F6-8D28-FCEA7FC4C02A}" sibTransId="{60294CFA-AF1D-44CA-A1BB-FF504D114971}"/>
    <dgm:cxn modelId="{55F92BE3-B6DB-470A-8344-7460B7F9707D}" type="presOf" srcId="{E1EE355D-8C35-45C6-9518-686B4CEDD01E}" destId="{E182687A-9370-4F17-943C-F4130D50B524}" srcOrd="0" destOrd="0" presId="urn:microsoft.com/office/officeart/2005/8/layout/vList2"/>
    <dgm:cxn modelId="{034E39E9-C043-4699-BC19-40EB339DC798}" srcId="{E1EE355D-8C35-45C6-9518-686B4CEDD01E}" destId="{4FAD4D5F-995C-4F1E-86DE-7E1159FA6392}" srcOrd="0" destOrd="0" parTransId="{88A9352C-8095-4EFA-AA45-5EC8A5281F87}" sibTransId="{3540B1D4-8DFE-4472-B0AD-DAB000B72AAA}"/>
    <dgm:cxn modelId="{81A261F3-2BEB-445E-A699-7F74B5900457}" type="presOf" srcId="{C5B53D2A-99D8-47EC-A2F3-EFCBCB591573}" destId="{4C6A53C7-D671-4A19-B79B-22D33480B60E}" srcOrd="0" destOrd="0" presId="urn:microsoft.com/office/officeart/2005/8/layout/vList2"/>
    <dgm:cxn modelId="{64788BF4-EF02-45E6-8E47-728A683F55BC}" srcId="{E1EE355D-8C35-45C6-9518-686B4CEDD01E}" destId="{DDD51F8B-6314-43C0-AC04-4AB611A25AB5}" srcOrd="1" destOrd="0" parTransId="{3EBC7BAF-7F06-4A4B-8C76-710CB3FF1FB1}" sibTransId="{10D524C2-5C36-4CEB-AC9D-16D33A82E05C}"/>
    <dgm:cxn modelId="{96D5D2E6-A591-4815-B954-95452AF46850}" type="presParOf" srcId="{E182687A-9370-4F17-943C-F4130D50B524}" destId="{415B52B6-1FC4-43F2-B2C3-51B9E16FE319}" srcOrd="0" destOrd="0" presId="urn:microsoft.com/office/officeart/2005/8/layout/vList2"/>
    <dgm:cxn modelId="{143DCEF7-B42E-4345-A518-8F52357C97B6}" type="presParOf" srcId="{E182687A-9370-4F17-943C-F4130D50B524}" destId="{13918246-3BCE-421C-8494-A409822A0F34}" srcOrd="1" destOrd="0" presId="urn:microsoft.com/office/officeart/2005/8/layout/vList2"/>
    <dgm:cxn modelId="{E472602E-C4A7-4996-8A9A-42CEBCAB50A3}" type="presParOf" srcId="{E182687A-9370-4F17-943C-F4130D50B524}" destId="{A8430698-DFA3-47DC-9C42-DCDCD17AA10F}" srcOrd="2" destOrd="0" presId="urn:microsoft.com/office/officeart/2005/8/layout/vList2"/>
    <dgm:cxn modelId="{973AE407-3147-4627-ADD3-7E462D02BC0E}" type="presParOf" srcId="{E182687A-9370-4F17-943C-F4130D50B524}" destId="{3EAA288B-8928-43F7-84F6-434A0B57D4C6}" srcOrd="3" destOrd="0" presId="urn:microsoft.com/office/officeart/2005/8/layout/vList2"/>
    <dgm:cxn modelId="{3AB14BDC-EF08-4E73-AA26-8DC4559AA6B1}" type="presParOf" srcId="{E182687A-9370-4F17-943C-F4130D50B524}" destId="{4C6A53C7-D671-4A19-B79B-22D33480B60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DDC0E2F7-95D5-40B8-B95F-6D863C82F4B4}" type="doc">
      <dgm:prSet loTypeId="urn:microsoft.com/office/officeart/2005/8/layout/lProcess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C026028-938C-4079-A05C-5FB98DC449C3}">
      <dgm:prSet phldrT="[Text]" custT="1"/>
      <dgm:spPr/>
      <dgm:t>
        <a:bodyPr/>
        <a:lstStyle/>
        <a:p>
          <a:r>
            <a:rPr lang="en-US" sz="2000" b="1" dirty="0"/>
            <a:t>Price</a:t>
          </a:r>
          <a:endParaRPr lang="en-IN" sz="2000" b="1" dirty="0"/>
        </a:p>
      </dgm:t>
    </dgm:pt>
    <dgm:pt modelId="{BEE27FED-F596-4DD7-A3B9-C43572ABC4FC}" type="parTrans" cxnId="{61983358-FC93-4597-9E5E-2C6AF12E6525}">
      <dgm:prSet/>
      <dgm:spPr/>
      <dgm:t>
        <a:bodyPr/>
        <a:lstStyle/>
        <a:p>
          <a:endParaRPr lang="en-IN"/>
        </a:p>
      </dgm:t>
    </dgm:pt>
    <dgm:pt modelId="{5166CB0D-E715-4DD4-862F-393CFF369C36}" type="sibTrans" cxnId="{61983358-FC93-4597-9E5E-2C6AF12E6525}">
      <dgm:prSet/>
      <dgm:spPr/>
      <dgm:t>
        <a:bodyPr/>
        <a:lstStyle/>
        <a:p>
          <a:endParaRPr lang="en-IN"/>
        </a:p>
      </dgm:t>
    </dgm:pt>
    <dgm:pt modelId="{B3C4EF08-11E4-49C6-B33B-3A70895E95FA}">
      <dgm:prSet phldrT="[Text]" custT="1"/>
      <dgm:spPr/>
      <dgm:t>
        <a:bodyPr/>
        <a:lstStyle/>
        <a:p>
          <a:r>
            <a:rPr lang="en-US" sz="1800" dirty="0"/>
            <a:t>Lower the price, More the installs!</a:t>
          </a:r>
          <a:endParaRPr lang="en-IN" sz="1800" dirty="0"/>
        </a:p>
      </dgm:t>
    </dgm:pt>
    <dgm:pt modelId="{53AF5FD1-986A-4AE2-9298-C519FFA859D9}" type="parTrans" cxnId="{F30C8765-81C5-4F4A-9011-17092D14D2B2}">
      <dgm:prSet/>
      <dgm:spPr/>
      <dgm:t>
        <a:bodyPr/>
        <a:lstStyle/>
        <a:p>
          <a:endParaRPr lang="en-IN"/>
        </a:p>
      </dgm:t>
    </dgm:pt>
    <dgm:pt modelId="{B70D7757-BEDE-4607-9D43-442108657EF4}" type="sibTrans" cxnId="{F30C8765-81C5-4F4A-9011-17092D14D2B2}">
      <dgm:prSet/>
      <dgm:spPr/>
      <dgm:t>
        <a:bodyPr/>
        <a:lstStyle/>
        <a:p>
          <a:endParaRPr lang="en-IN"/>
        </a:p>
      </dgm:t>
    </dgm:pt>
    <dgm:pt modelId="{5674177C-880A-40AA-BD5B-8FB4425FFFC9}">
      <dgm:prSet phldrT="[Text]" custT="1"/>
      <dgm:spPr/>
      <dgm:t>
        <a:bodyPr/>
        <a:lstStyle/>
        <a:p>
          <a:r>
            <a:rPr lang="en-US" sz="2000" b="1" dirty="0"/>
            <a:t>Sentiments</a:t>
          </a:r>
          <a:endParaRPr lang="en-IN" sz="2000" b="1" dirty="0"/>
        </a:p>
      </dgm:t>
    </dgm:pt>
    <dgm:pt modelId="{1CB05D2E-73D0-4C57-8068-2D050142700F}" type="parTrans" cxnId="{0D09E811-D132-4C6F-BA23-6D3A70424773}">
      <dgm:prSet/>
      <dgm:spPr/>
      <dgm:t>
        <a:bodyPr/>
        <a:lstStyle/>
        <a:p>
          <a:endParaRPr lang="en-IN"/>
        </a:p>
      </dgm:t>
    </dgm:pt>
    <dgm:pt modelId="{FD7D29F8-A255-4477-95E5-ED1F6846026F}" type="sibTrans" cxnId="{0D09E811-D132-4C6F-BA23-6D3A70424773}">
      <dgm:prSet/>
      <dgm:spPr/>
      <dgm:t>
        <a:bodyPr/>
        <a:lstStyle/>
        <a:p>
          <a:endParaRPr lang="en-IN"/>
        </a:p>
      </dgm:t>
    </dgm:pt>
    <dgm:pt modelId="{0DC75F0B-666D-4EF8-80BB-F6350840BD13}">
      <dgm:prSet phldrT="[Text]" custT="1"/>
      <dgm:spPr/>
      <dgm:t>
        <a:bodyPr/>
        <a:lstStyle/>
        <a:p>
          <a:r>
            <a:rPr lang="en-US" sz="1800" dirty="0"/>
            <a:t>Positive reviews,</a:t>
          </a:r>
          <a:r>
            <a:rPr lang="en-US" sz="1800" dirty="0">
              <a:sym typeface="Wingdings" panose="05000000000000000000" pitchFamily="2" charset="2"/>
            </a:rPr>
            <a:t> More the installs!</a:t>
          </a:r>
          <a:endParaRPr lang="en-IN" sz="1800" dirty="0"/>
        </a:p>
      </dgm:t>
    </dgm:pt>
    <dgm:pt modelId="{84E716DB-7CDE-418D-BC4D-E5BBBFE3407C}" type="parTrans" cxnId="{16F46C6B-85D9-4840-AA06-81FBABCFEB67}">
      <dgm:prSet/>
      <dgm:spPr/>
      <dgm:t>
        <a:bodyPr/>
        <a:lstStyle/>
        <a:p>
          <a:endParaRPr lang="en-IN"/>
        </a:p>
      </dgm:t>
    </dgm:pt>
    <dgm:pt modelId="{1591DF0D-7ED4-4628-A0F6-E30E8D2252AC}" type="sibTrans" cxnId="{16F46C6B-85D9-4840-AA06-81FBABCFEB67}">
      <dgm:prSet/>
      <dgm:spPr/>
      <dgm:t>
        <a:bodyPr/>
        <a:lstStyle/>
        <a:p>
          <a:endParaRPr lang="en-IN"/>
        </a:p>
      </dgm:t>
    </dgm:pt>
    <dgm:pt modelId="{CA9B659F-BCE1-4234-AAAA-93FD749001B5}">
      <dgm:prSet phldrT="[Text]" custT="1"/>
      <dgm:spPr/>
      <dgm:t>
        <a:bodyPr/>
        <a:lstStyle/>
        <a:p>
          <a:r>
            <a:rPr lang="en-US" sz="2000" b="1" dirty="0"/>
            <a:t>Ratings</a:t>
          </a:r>
          <a:endParaRPr lang="en-IN" sz="2000" b="1" dirty="0"/>
        </a:p>
      </dgm:t>
    </dgm:pt>
    <dgm:pt modelId="{6B6799C5-7E8B-4FFC-9292-DA6314168C43}" type="parTrans" cxnId="{1646EAA7-9D59-4847-BC07-FAFD5F313357}">
      <dgm:prSet/>
      <dgm:spPr/>
      <dgm:t>
        <a:bodyPr/>
        <a:lstStyle/>
        <a:p>
          <a:endParaRPr lang="en-IN"/>
        </a:p>
      </dgm:t>
    </dgm:pt>
    <dgm:pt modelId="{21B96CCB-7111-46AB-BC33-97D4B8AC9E6B}" type="sibTrans" cxnId="{1646EAA7-9D59-4847-BC07-FAFD5F313357}">
      <dgm:prSet/>
      <dgm:spPr/>
      <dgm:t>
        <a:bodyPr/>
        <a:lstStyle/>
        <a:p>
          <a:endParaRPr lang="en-IN"/>
        </a:p>
      </dgm:t>
    </dgm:pt>
    <dgm:pt modelId="{285C56C9-69D7-4B61-BCA8-17E0857D03C3}">
      <dgm:prSet phldrT="[Text]" custT="1"/>
      <dgm:spPr/>
      <dgm:t>
        <a:bodyPr/>
        <a:lstStyle/>
        <a:p>
          <a:r>
            <a:rPr lang="en-US" sz="1800" dirty="0"/>
            <a:t>More the ratings,</a:t>
          </a:r>
          <a:r>
            <a:rPr lang="en-US" sz="1800" dirty="0">
              <a:sym typeface="Wingdings" panose="05000000000000000000" pitchFamily="2" charset="2"/>
            </a:rPr>
            <a:t> More the installs!</a:t>
          </a:r>
          <a:endParaRPr lang="en-IN" sz="1800" dirty="0"/>
        </a:p>
      </dgm:t>
    </dgm:pt>
    <dgm:pt modelId="{D49FE19A-4C20-4389-A37C-2D80E96A23AB}" type="parTrans" cxnId="{3D60B9B4-CC2A-4F1F-925F-3E4C2E0B7CFF}">
      <dgm:prSet/>
      <dgm:spPr/>
      <dgm:t>
        <a:bodyPr/>
        <a:lstStyle/>
        <a:p>
          <a:endParaRPr lang="en-IN"/>
        </a:p>
      </dgm:t>
    </dgm:pt>
    <dgm:pt modelId="{7149322B-AE69-44A2-932A-3914A7DCA965}" type="sibTrans" cxnId="{3D60B9B4-CC2A-4F1F-925F-3E4C2E0B7CFF}">
      <dgm:prSet/>
      <dgm:spPr/>
      <dgm:t>
        <a:bodyPr/>
        <a:lstStyle/>
        <a:p>
          <a:endParaRPr lang="en-IN"/>
        </a:p>
      </dgm:t>
    </dgm:pt>
    <dgm:pt modelId="{77EBAF16-7927-4E66-88BC-79AA32131934}" type="pres">
      <dgm:prSet presAssocID="{DDC0E2F7-95D5-40B8-B95F-6D863C82F4B4}" presName="theList" presStyleCnt="0">
        <dgm:presLayoutVars>
          <dgm:dir/>
          <dgm:animLvl val="lvl"/>
          <dgm:resizeHandles val="exact"/>
        </dgm:presLayoutVars>
      </dgm:prSet>
      <dgm:spPr/>
    </dgm:pt>
    <dgm:pt modelId="{B1A977D0-A75B-40F6-A776-2F4BC51786A8}" type="pres">
      <dgm:prSet presAssocID="{CC026028-938C-4079-A05C-5FB98DC449C3}" presName="compNode" presStyleCnt="0"/>
      <dgm:spPr/>
    </dgm:pt>
    <dgm:pt modelId="{0165F072-17BA-47BC-A624-45DABA6C2A05}" type="pres">
      <dgm:prSet presAssocID="{CC026028-938C-4079-A05C-5FB98DC449C3}" presName="aNode" presStyleLbl="bgShp" presStyleIdx="0" presStyleCnt="3"/>
      <dgm:spPr/>
    </dgm:pt>
    <dgm:pt modelId="{C5030792-2A70-4A20-B833-0586502C1656}" type="pres">
      <dgm:prSet presAssocID="{CC026028-938C-4079-A05C-5FB98DC449C3}" presName="textNode" presStyleLbl="bgShp" presStyleIdx="0" presStyleCnt="3"/>
      <dgm:spPr/>
    </dgm:pt>
    <dgm:pt modelId="{932159D5-FBD1-402C-8755-9BE04000F533}" type="pres">
      <dgm:prSet presAssocID="{CC026028-938C-4079-A05C-5FB98DC449C3}" presName="compChildNode" presStyleCnt="0"/>
      <dgm:spPr/>
    </dgm:pt>
    <dgm:pt modelId="{22376ADE-FEA3-429D-B5C5-598508D84149}" type="pres">
      <dgm:prSet presAssocID="{CC026028-938C-4079-A05C-5FB98DC449C3}" presName="theInnerList" presStyleCnt="0"/>
      <dgm:spPr/>
    </dgm:pt>
    <dgm:pt modelId="{AA80C735-83F9-487C-A008-CF44EC33BE83}" type="pres">
      <dgm:prSet presAssocID="{B3C4EF08-11E4-49C6-B33B-3A70895E95FA}" presName="childNode" presStyleLbl="node1" presStyleIdx="0" presStyleCnt="3">
        <dgm:presLayoutVars>
          <dgm:bulletEnabled val="1"/>
        </dgm:presLayoutVars>
      </dgm:prSet>
      <dgm:spPr/>
    </dgm:pt>
    <dgm:pt modelId="{C7B5A371-0ED7-480B-9E88-DA90C1CA5E28}" type="pres">
      <dgm:prSet presAssocID="{CC026028-938C-4079-A05C-5FB98DC449C3}" presName="aSpace" presStyleCnt="0"/>
      <dgm:spPr/>
    </dgm:pt>
    <dgm:pt modelId="{5FF46743-F7A7-4080-A2B8-B64C1F373D0A}" type="pres">
      <dgm:prSet presAssocID="{5674177C-880A-40AA-BD5B-8FB4425FFFC9}" presName="compNode" presStyleCnt="0"/>
      <dgm:spPr/>
    </dgm:pt>
    <dgm:pt modelId="{35913E3F-9C1D-46A2-BB5F-2C90BB3DC258}" type="pres">
      <dgm:prSet presAssocID="{5674177C-880A-40AA-BD5B-8FB4425FFFC9}" presName="aNode" presStyleLbl="bgShp" presStyleIdx="1" presStyleCnt="3"/>
      <dgm:spPr/>
    </dgm:pt>
    <dgm:pt modelId="{791F217F-2488-417C-B488-7F1A07914489}" type="pres">
      <dgm:prSet presAssocID="{5674177C-880A-40AA-BD5B-8FB4425FFFC9}" presName="textNode" presStyleLbl="bgShp" presStyleIdx="1" presStyleCnt="3"/>
      <dgm:spPr/>
    </dgm:pt>
    <dgm:pt modelId="{5598E5AF-F6A8-4C8F-9EFD-BAB1F90D252F}" type="pres">
      <dgm:prSet presAssocID="{5674177C-880A-40AA-BD5B-8FB4425FFFC9}" presName="compChildNode" presStyleCnt="0"/>
      <dgm:spPr/>
    </dgm:pt>
    <dgm:pt modelId="{34CD0CBF-3A50-4862-820D-82D4F3FD2A1E}" type="pres">
      <dgm:prSet presAssocID="{5674177C-880A-40AA-BD5B-8FB4425FFFC9}" presName="theInnerList" presStyleCnt="0"/>
      <dgm:spPr/>
    </dgm:pt>
    <dgm:pt modelId="{69C83050-E5D6-41A2-9C8C-574B0C4F914D}" type="pres">
      <dgm:prSet presAssocID="{0DC75F0B-666D-4EF8-80BB-F6350840BD13}" presName="childNode" presStyleLbl="node1" presStyleIdx="1" presStyleCnt="3">
        <dgm:presLayoutVars>
          <dgm:bulletEnabled val="1"/>
        </dgm:presLayoutVars>
      </dgm:prSet>
      <dgm:spPr/>
    </dgm:pt>
    <dgm:pt modelId="{80A71DD4-A1D2-4715-AD67-8446E5947E89}" type="pres">
      <dgm:prSet presAssocID="{5674177C-880A-40AA-BD5B-8FB4425FFFC9}" presName="aSpace" presStyleCnt="0"/>
      <dgm:spPr/>
    </dgm:pt>
    <dgm:pt modelId="{BBCADBB2-E737-411B-97F9-6EB18FD9BCD8}" type="pres">
      <dgm:prSet presAssocID="{CA9B659F-BCE1-4234-AAAA-93FD749001B5}" presName="compNode" presStyleCnt="0"/>
      <dgm:spPr/>
    </dgm:pt>
    <dgm:pt modelId="{8CF0F4DF-0404-48D5-9650-7A61FA5A8328}" type="pres">
      <dgm:prSet presAssocID="{CA9B659F-BCE1-4234-AAAA-93FD749001B5}" presName="aNode" presStyleLbl="bgShp" presStyleIdx="2" presStyleCnt="3"/>
      <dgm:spPr/>
    </dgm:pt>
    <dgm:pt modelId="{92D656CD-545D-4211-BE30-8C416690D059}" type="pres">
      <dgm:prSet presAssocID="{CA9B659F-BCE1-4234-AAAA-93FD749001B5}" presName="textNode" presStyleLbl="bgShp" presStyleIdx="2" presStyleCnt="3"/>
      <dgm:spPr/>
    </dgm:pt>
    <dgm:pt modelId="{DDCB4128-9E40-4331-BBB2-74D2305393B8}" type="pres">
      <dgm:prSet presAssocID="{CA9B659F-BCE1-4234-AAAA-93FD749001B5}" presName="compChildNode" presStyleCnt="0"/>
      <dgm:spPr/>
    </dgm:pt>
    <dgm:pt modelId="{E8DE0C12-9E82-4CD3-B0B3-7D8C51DEABAB}" type="pres">
      <dgm:prSet presAssocID="{CA9B659F-BCE1-4234-AAAA-93FD749001B5}" presName="theInnerList" presStyleCnt="0"/>
      <dgm:spPr/>
    </dgm:pt>
    <dgm:pt modelId="{AF64D35A-5FFA-4EA5-AA83-CF248A5E2436}" type="pres">
      <dgm:prSet presAssocID="{285C56C9-69D7-4B61-BCA8-17E0857D03C3}" presName="childNode" presStyleLbl="node1" presStyleIdx="2" presStyleCnt="3">
        <dgm:presLayoutVars>
          <dgm:bulletEnabled val="1"/>
        </dgm:presLayoutVars>
      </dgm:prSet>
      <dgm:spPr/>
    </dgm:pt>
  </dgm:ptLst>
  <dgm:cxnLst>
    <dgm:cxn modelId="{DC3DF700-E37D-41EB-8753-FD400E1A0F26}" type="presOf" srcId="{5674177C-880A-40AA-BD5B-8FB4425FFFC9}" destId="{35913E3F-9C1D-46A2-BB5F-2C90BB3DC258}" srcOrd="0" destOrd="0" presId="urn:microsoft.com/office/officeart/2005/8/layout/lProcess2"/>
    <dgm:cxn modelId="{4A120C05-B530-4A38-B1B9-B085994ED955}" type="presOf" srcId="{5674177C-880A-40AA-BD5B-8FB4425FFFC9}" destId="{791F217F-2488-417C-B488-7F1A07914489}" srcOrd="1" destOrd="0" presId="urn:microsoft.com/office/officeart/2005/8/layout/lProcess2"/>
    <dgm:cxn modelId="{0D09E811-D132-4C6F-BA23-6D3A70424773}" srcId="{DDC0E2F7-95D5-40B8-B95F-6D863C82F4B4}" destId="{5674177C-880A-40AA-BD5B-8FB4425FFFC9}" srcOrd="1" destOrd="0" parTransId="{1CB05D2E-73D0-4C57-8068-2D050142700F}" sibTransId="{FD7D29F8-A255-4477-95E5-ED1F6846026F}"/>
    <dgm:cxn modelId="{6D7DAF2B-05F7-4158-9389-D0007DA52F02}" type="presOf" srcId="{DDC0E2F7-95D5-40B8-B95F-6D863C82F4B4}" destId="{77EBAF16-7927-4E66-88BC-79AA32131934}" srcOrd="0" destOrd="0" presId="urn:microsoft.com/office/officeart/2005/8/layout/lProcess2"/>
    <dgm:cxn modelId="{F30C8765-81C5-4F4A-9011-17092D14D2B2}" srcId="{CC026028-938C-4079-A05C-5FB98DC449C3}" destId="{B3C4EF08-11E4-49C6-B33B-3A70895E95FA}" srcOrd="0" destOrd="0" parTransId="{53AF5FD1-986A-4AE2-9298-C519FFA859D9}" sibTransId="{B70D7757-BEDE-4607-9D43-442108657EF4}"/>
    <dgm:cxn modelId="{171F8B45-F8C3-4940-9636-95EA5DA37ACD}" type="presOf" srcId="{285C56C9-69D7-4B61-BCA8-17E0857D03C3}" destId="{AF64D35A-5FFA-4EA5-AA83-CF248A5E2436}" srcOrd="0" destOrd="0" presId="urn:microsoft.com/office/officeart/2005/8/layout/lProcess2"/>
    <dgm:cxn modelId="{16F46C6B-85D9-4840-AA06-81FBABCFEB67}" srcId="{5674177C-880A-40AA-BD5B-8FB4425FFFC9}" destId="{0DC75F0B-666D-4EF8-80BB-F6350840BD13}" srcOrd="0" destOrd="0" parTransId="{84E716DB-7CDE-418D-BC4D-E5BBBFE3407C}" sibTransId="{1591DF0D-7ED4-4628-A0F6-E30E8D2252AC}"/>
    <dgm:cxn modelId="{5703A453-385E-4C40-A397-C31291BE8356}" type="presOf" srcId="{CA9B659F-BCE1-4234-AAAA-93FD749001B5}" destId="{92D656CD-545D-4211-BE30-8C416690D059}" srcOrd="1" destOrd="0" presId="urn:microsoft.com/office/officeart/2005/8/layout/lProcess2"/>
    <dgm:cxn modelId="{7E87E575-2537-467D-A86A-B23F35807ABD}" type="presOf" srcId="{CC026028-938C-4079-A05C-5FB98DC449C3}" destId="{C5030792-2A70-4A20-B833-0586502C1656}" srcOrd="1" destOrd="0" presId="urn:microsoft.com/office/officeart/2005/8/layout/lProcess2"/>
    <dgm:cxn modelId="{61983358-FC93-4597-9E5E-2C6AF12E6525}" srcId="{DDC0E2F7-95D5-40B8-B95F-6D863C82F4B4}" destId="{CC026028-938C-4079-A05C-5FB98DC449C3}" srcOrd="0" destOrd="0" parTransId="{BEE27FED-F596-4DD7-A3B9-C43572ABC4FC}" sibTransId="{5166CB0D-E715-4DD4-862F-393CFF369C36}"/>
    <dgm:cxn modelId="{D548D99D-8CE9-4732-BC53-38BEA726D867}" type="presOf" srcId="{B3C4EF08-11E4-49C6-B33B-3A70895E95FA}" destId="{AA80C735-83F9-487C-A008-CF44EC33BE83}" srcOrd="0" destOrd="0" presId="urn:microsoft.com/office/officeart/2005/8/layout/lProcess2"/>
    <dgm:cxn modelId="{1646EAA7-9D59-4847-BC07-FAFD5F313357}" srcId="{DDC0E2F7-95D5-40B8-B95F-6D863C82F4B4}" destId="{CA9B659F-BCE1-4234-AAAA-93FD749001B5}" srcOrd="2" destOrd="0" parTransId="{6B6799C5-7E8B-4FFC-9292-DA6314168C43}" sibTransId="{21B96CCB-7111-46AB-BC33-97D4B8AC9E6B}"/>
    <dgm:cxn modelId="{B64525B4-F8A3-4293-90A7-9BA0D25F08CD}" type="presOf" srcId="{CA9B659F-BCE1-4234-AAAA-93FD749001B5}" destId="{8CF0F4DF-0404-48D5-9650-7A61FA5A8328}" srcOrd="0" destOrd="0" presId="urn:microsoft.com/office/officeart/2005/8/layout/lProcess2"/>
    <dgm:cxn modelId="{3D60B9B4-CC2A-4F1F-925F-3E4C2E0B7CFF}" srcId="{CA9B659F-BCE1-4234-AAAA-93FD749001B5}" destId="{285C56C9-69D7-4B61-BCA8-17E0857D03C3}" srcOrd="0" destOrd="0" parTransId="{D49FE19A-4C20-4389-A37C-2D80E96A23AB}" sibTransId="{7149322B-AE69-44A2-932A-3914A7DCA965}"/>
    <dgm:cxn modelId="{2FDEA6F2-84FA-481F-ADA2-02B72E53F6D4}" type="presOf" srcId="{CC026028-938C-4079-A05C-5FB98DC449C3}" destId="{0165F072-17BA-47BC-A624-45DABA6C2A05}" srcOrd="0" destOrd="0" presId="urn:microsoft.com/office/officeart/2005/8/layout/lProcess2"/>
    <dgm:cxn modelId="{E120A9F4-A14E-445E-BA66-EB8ABF43B032}" type="presOf" srcId="{0DC75F0B-666D-4EF8-80BB-F6350840BD13}" destId="{69C83050-E5D6-41A2-9C8C-574B0C4F914D}" srcOrd="0" destOrd="0" presId="urn:microsoft.com/office/officeart/2005/8/layout/lProcess2"/>
    <dgm:cxn modelId="{17BAF9B4-D1A1-4E84-843E-853951896BEC}" type="presParOf" srcId="{77EBAF16-7927-4E66-88BC-79AA32131934}" destId="{B1A977D0-A75B-40F6-A776-2F4BC51786A8}" srcOrd="0" destOrd="0" presId="urn:microsoft.com/office/officeart/2005/8/layout/lProcess2"/>
    <dgm:cxn modelId="{DE5BD420-61B5-4AB4-ABC2-2364406A16CB}" type="presParOf" srcId="{B1A977D0-A75B-40F6-A776-2F4BC51786A8}" destId="{0165F072-17BA-47BC-A624-45DABA6C2A05}" srcOrd="0" destOrd="0" presId="urn:microsoft.com/office/officeart/2005/8/layout/lProcess2"/>
    <dgm:cxn modelId="{332E1B2D-A8CC-4873-8CDC-C6BEB07ACBD4}" type="presParOf" srcId="{B1A977D0-A75B-40F6-A776-2F4BC51786A8}" destId="{C5030792-2A70-4A20-B833-0586502C1656}" srcOrd="1" destOrd="0" presId="urn:microsoft.com/office/officeart/2005/8/layout/lProcess2"/>
    <dgm:cxn modelId="{CF4E83A6-735F-4337-8AB0-09C7A4D94145}" type="presParOf" srcId="{B1A977D0-A75B-40F6-A776-2F4BC51786A8}" destId="{932159D5-FBD1-402C-8755-9BE04000F533}" srcOrd="2" destOrd="0" presId="urn:microsoft.com/office/officeart/2005/8/layout/lProcess2"/>
    <dgm:cxn modelId="{DB4A9F18-56BE-4093-BD1E-4E1BB7D760C2}" type="presParOf" srcId="{932159D5-FBD1-402C-8755-9BE04000F533}" destId="{22376ADE-FEA3-429D-B5C5-598508D84149}" srcOrd="0" destOrd="0" presId="urn:microsoft.com/office/officeart/2005/8/layout/lProcess2"/>
    <dgm:cxn modelId="{102776D8-A275-4579-B0EC-A0A8F1B581B7}" type="presParOf" srcId="{22376ADE-FEA3-429D-B5C5-598508D84149}" destId="{AA80C735-83F9-487C-A008-CF44EC33BE83}" srcOrd="0" destOrd="0" presId="urn:microsoft.com/office/officeart/2005/8/layout/lProcess2"/>
    <dgm:cxn modelId="{01CF83EE-6365-49C6-A461-A98BB7EB868F}" type="presParOf" srcId="{77EBAF16-7927-4E66-88BC-79AA32131934}" destId="{C7B5A371-0ED7-480B-9E88-DA90C1CA5E28}" srcOrd="1" destOrd="0" presId="urn:microsoft.com/office/officeart/2005/8/layout/lProcess2"/>
    <dgm:cxn modelId="{0FB1CE77-D5B2-4875-B0D9-6D1840A4B8AB}" type="presParOf" srcId="{77EBAF16-7927-4E66-88BC-79AA32131934}" destId="{5FF46743-F7A7-4080-A2B8-B64C1F373D0A}" srcOrd="2" destOrd="0" presId="urn:microsoft.com/office/officeart/2005/8/layout/lProcess2"/>
    <dgm:cxn modelId="{6712E1BA-D53A-4FAF-B890-1B4A65028FC3}" type="presParOf" srcId="{5FF46743-F7A7-4080-A2B8-B64C1F373D0A}" destId="{35913E3F-9C1D-46A2-BB5F-2C90BB3DC258}" srcOrd="0" destOrd="0" presId="urn:microsoft.com/office/officeart/2005/8/layout/lProcess2"/>
    <dgm:cxn modelId="{F932BFCB-6B9D-41D6-A5BD-C20C64CFEBEF}" type="presParOf" srcId="{5FF46743-F7A7-4080-A2B8-B64C1F373D0A}" destId="{791F217F-2488-417C-B488-7F1A07914489}" srcOrd="1" destOrd="0" presId="urn:microsoft.com/office/officeart/2005/8/layout/lProcess2"/>
    <dgm:cxn modelId="{5EB0C1F1-9641-4134-AF61-9F1D74312DF1}" type="presParOf" srcId="{5FF46743-F7A7-4080-A2B8-B64C1F373D0A}" destId="{5598E5AF-F6A8-4C8F-9EFD-BAB1F90D252F}" srcOrd="2" destOrd="0" presId="urn:microsoft.com/office/officeart/2005/8/layout/lProcess2"/>
    <dgm:cxn modelId="{8B94943F-0ABE-4D0F-A9F7-CDBCEA4F9D5B}" type="presParOf" srcId="{5598E5AF-F6A8-4C8F-9EFD-BAB1F90D252F}" destId="{34CD0CBF-3A50-4862-820D-82D4F3FD2A1E}" srcOrd="0" destOrd="0" presId="urn:microsoft.com/office/officeart/2005/8/layout/lProcess2"/>
    <dgm:cxn modelId="{B0C6EC95-FDDE-47C7-A129-5D1521871952}" type="presParOf" srcId="{34CD0CBF-3A50-4862-820D-82D4F3FD2A1E}" destId="{69C83050-E5D6-41A2-9C8C-574B0C4F914D}" srcOrd="0" destOrd="0" presId="urn:microsoft.com/office/officeart/2005/8/layout/lProcess2"/>
    <dgm:cxn modelId="{20403833-8B34-4132-BA13-1AC7A766DF6A}" type="presParOf" srcId="{77EBAF16-7927-4E66-88BC-79AA32131934}" destId="{80A71DD4-A1D2-4715-AD67-8446E5947E89}" srcOrd="3" destOrd="0" presId="urn:microsoft.com/office/officeart/2005/8/layout/lProcess2"/>
    <dgm:cxn modelId="{EB961009-B5F3-4CC6-B1A3-6FE13BD754A9}" type="presParOf" srcId="{77EBAF16-7927-4E66-88BC-79AA32131934}" destId="{BBCADBB2-E737-411B-97F9-6EB18FD9BCD8}" srcOrd="4" destOrd="0" presId="urn:microsoft.com/office/officeart/2005/8/layout/lProcess2"/>
    <dgm:cxn modelId="{9E922ADE-FD36-4B8B-8453-C7ED43FB9BCB}" type="presParOf" srcId="{BBCADBB2-E737-411B-97F9-6EB18FD9BCD8}" destId="{8CF0F4DF-0404-48D5-9650-7A61FA5A8328}" srcOrd="0" destOrd="0" presId="urn:microsoft.com/office/officeart/2005/8/layout/lProcess2"/>
    <dgm:cxn modelId="{442CB68A-31EF-4114-98FA-3D50D4C64164}" type="presParOf" srcId="{BBCADBB2-E737-411B-97F9-6EB18FD9BCD8}" destId="{92D656CD-545D-4211-BE30-8C416690D059}" srcOrd="1" destOrd="0" presId="urn:microsoft.com/office/officeart/2005/8/layout/lProcess2"/>
    <dgm:cxn modelId="{6E6B562A-49EF-4090-B322-250CE7916566}" type="presParOf" srcId="{BBCADBB2-E737-411B-97F9-6EB18FD9BCD8}" destId="{DDCB4128-9E40-4331-BBB2-74D2305393B8}" srcOrd="2" destOrd="0" presId="urn:microsoft.com/office/officeart/2005/8/layout/lProcess2"/>
    <dgm:cxn modelId="{13B70F83-C9C5-4E43-BDE8-F33CAB3A4AAB}" type="presParOf" srcId="{DDCB4128-9E40-4331-BBB2-74D2305393B8}" destId="{E8DE0C12-9E82-4CD3-B0B3-7D8C51DEABAB}" srcOrd="0" destOrd="0" presId="urn:microsoft.com/office/officeart/2005/8/layout/lProcess2"/>
    <dgm:cxn modelId="{3B61CECF-5399-48F8-A25A-17FC4721CADA}" type="presParOf" srcId="{E8DE0C12-9E82-4CD3-B0B3-7D8C51DEABAB}" destId="{AF64D35A-5FFA-4EA5-AA83-CF248A5E2436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20B64-46BA-4BF6-B2F3-A1B820F5000A}">
      <dsp:nvSpPr>
        <dsp:cNvPr id="0" name=""/>
        <dsp:cNvSpPr/>
      </dsp:nvSpPr>
      <dsp:spPr>
        <a:xfrm>
          <a:off x="0" y="30460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In 2021, the Google Play Store had </a:t>
          </a:r>
          <a:r>
            <a:rPr lang="en-US" sz="1600" b="1" i="0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70% of worldwide downloads </a:t>
          </a:r>
          <a:r>
            <a:rPr lang="en-US" sz="1600" b="0" i="0" kern="1200" dirty="0">
              <a:solidFill>
                <a:schemeClr val="accent2"/>
              </a:solidFill>
            </a:rPr>
            <a:t>throughout the whole year.</a:t>
          </a:r>
          <a:endParaRPr lang="en-IN" sz="1600" kern="1200" dirty="0"/>
        </a:p>
      </dsp:txBody>
      <dsp:txXfrm>
        <a:off x="30157" y="334759"/>
        <a:ext cx="8460286" cy="557446"/>
      </dsp:txXfrm>
    </dsp:sp>
    <dsp:sp modelId="{4AFE2701-78FD-4DAC-9B5B-DD800B0CF4D9}">
      <dsp:nvSpPr>
        <dsp:cNvPr id="0" name=""/>
        <dsp:cNvSpPr/>
      </dsp:nvSpPr>
      <dsp:spPr>
        <a:xfrm>
          <a:off x="0" y="96844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As a large section of apps are free, people tend to download them from Google Play Store</a:t>
          </a:r>
          <a:r>
            <a:rPr lang="en-US" sz="1600" b="0" i="0" kern="1200" dirty="0"/>
            <a:t>.</a:t>
          </a:r>
          <a:endParaRPr lang="en-IN" sz="1600" kern="1200" dirty="0"/>
        </a:p>
      </dsp:txBody>
      <dsp:txXfrm>
        <a:off x="30157" y="998599"/>
        <a:ext cx="8460286" cy="557446"/>
      </dsp:txXfrm>
    </dsp:sp>
    <dsp:sp modelId="{B577AEDD-3467-43C1-BD7F-91FE1AAEF519}">
      <dsp:nvSpPr>
        <dsp:cNvPr id="0" name=""/>
        <dsp:cNvSpPr/>
      </dsp:nvSpPr>
      <dsp:spPr>
        <a:xfrm>
          <a:off x="0" y="163228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Mobile app market is set to grow </a:t>
          </a:r>
          <a:r>
            <a:rPr lang="en-US" sz="1600" b="1" i="0" u="sng" kern="1200" dirty="0">
              <a:solidFill>
                <a:schemeClr val="accent2"/>
              </a:solidFill>
            </a:rPr>
            <a:t>20% by 2023</a:t>
          </a:r>
          <a:r>
            <a:rPr lang="en-US" sz="1600" b="0" i="0" kern="1200" dirty="0">
              <a:solidFill>
                <a:schemeClr val="accent2"/>
              </a:solidFill>
            </a:rPr>
            <a:t>.</a:t>
          </a:r>
          <a:endParaRPr lang="en-IN" sz="1600" kern="1200" dirty="0">
            <a:solidFill>
              <a:schemeClr val="accent2"/>
            </a:solidFill>
          </a:endParaRPr>
        </a:p>
      </dsp:txBody>
      <dsp:txXfrm>
        <a:off x="30157" y="1662439"/>
        <a:ext cx="8460286" cy="557446"/>
      </dsp:txXfrm>
    </dsp:sp>
    <dsp:sp modelId="{A136488A-0FF2-4FDA-81B7-D1BD018F8291}">
      <dsp:nvSpPr>
        <dsp:cNvPr id="0" name=""/>
        <dsp:cNvSpPr/>
      </dsp:nvSpPr>
      <dsp:spPr>
        <a:xfrm>
          <a:off x="0" y="229612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It offers a ready-made market for apps and games. They have a capacity of about a little </a:t>
          </a:r>
          <a:r>
            <a:rPr lang="en-US" sz="1600" b="1" i="0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over 2 billion users monthly</a:t>
          </a:r>
          <a:r>
            <a:rPr lang="en-US" sz="1600" b="0" i="0" u="sng" kern="1200" dirty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!!</a:t>
          </a:r>
          <a:endParaRPr lang="en-IN" sz="1600" u="sng" kern="1200" dirty="0">
            <a:solidFill>
              <a:schemeClr val="accent2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</a:endParaRPr>
        </a:p>
      </dsp:txBody>
      <dsp:txXfrm>
        <a:off x="30157" y="2326279"/>
        <a:ext cx="8460286" cy="557446"/>
      </dsp:txXfrm>
    </dsp:sp>
    <dsp:sp modelId="{D3D7D35C-B343-4DAC-B745-5F142FA04D9A}">
      <dsp:nvSpPr>
        <dsp:cNvPr id="0" name=""/>
        <dsp:cNvSpPr/>
      </dsp:nvSpPr>
      <dsp:spPr>
        <a:xfrm>
          <a:off x="0" y="2959962"/>
          <a:ext cx="8520600" cy="61776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Knowing the important insights from the play store data can help developers and business managers because they can predict the profit and manage their revenues accordingly.</a:t>
          </a:r>
          <a:r>
            <a:rPr lang="en-US" sz="1600" b="1" i="0" kern="1200" dirty="0">
              <a:solidFill>
                <a:schemeClr val="accent2"/>
              </a:solidFill>
            </a:rPr>
            <a:t> </a:t>
          </a:r>
          <a:endParaRPr lang="en-IN" sz="1600" b="1" kern="1200" dirty="0">
            <a:solidFill>
              <a:schemeClr val="accent2"/>
            </a:solidFill>
          </a:endParaRPr>
        </a:p>
      </dsp:txBody>
      <dsp:txXfrm>
        <a:off x="30157" y="2990119"/>
        <a:ext cx="8460286" cy="5574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82D2BE-3E1B-4B57-8D49-8BE3E99078FC}">
      <dsp:nvSpPr>
        <dsp:cNvPr id="0" name=""/>
        <dsp:cNvSpPr/>
      </dsp:nvSpPr>
      <dsp:spPr>
        <a:xfrm>
          <a:off x="165181" y="528280"/>
          <a:ext cx="991087" cy="55060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Less Preferred </a:t>
          </a:r>
          <a:endParaRPr lang="en-IN" sz="1500" kern="1200" dirty="0"/>
        </a:p>
      </dsp:txBody>
      <dsp:txXfrm>
        <a:off x="181308" y="544407"/>
        <a:ext cx="958833" cy="518350"/>
      </dsp:txXfrm>
    </dsp:sp>
    <dsp:sp modelId="{6BA1F221-A964-4831-8776-F65BD5B0609E}">
      <dsp:nvSpPr>
        <dsp:cNvPr id="0" name=""/>
        <dsp:cNvSpPr/>
      </dsp:nvSpPr>
      <dsp:spPr>
        <a:xfrm>
          <a:off x="1596751" y="528280"/>
          <a:ext cx="991087" cy="55060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Preferred</a:t>
          </a:r>
          <a:endParaRPr lang="en-IN" sz="1500" kern="1200" dirty="0"/>
        </a:p>
      </dsp:txBody>
      <dsp:txXfrm>
        <a:off x="1612878" y="544407"/>
        <a:ext cx="958833" cy="518350"/>
      </dsp:txXfrm>
    </dsp:sp>
    <dsp:sp modelId="{9258FDB4-C581-4420-8872-1A24EE57356F}">
      <dsp:nvSpPr>
        <dsp:cNvPr id="0" name=""/>
        <dsp:cNvSpPr/>
      </dsp:nvSpPr>
      <dsp:spPr>
        <a:xfrm>
          <a:off x="1170033" y="2868348"/>
          <a:ext cx="412953" cy="412953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08746-2BDE-49BD-B087-57BFDA780DF7}">
      <dsp:nvSpPr>
        <dsp:cNvPr id="0" name=""/>
        <dsp:cNvSpPr/>
      </dsp:nvSpPr>
      <dsp:spPr>
        <a:xfrm rot="240000">
          <a:off x="137272" y="2691393"/>
          <a:ext cx="2478474" cy="17331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D9B8BCC-CB32-463E-8D21-BBF579A572BE}">
      <dsp:nvSpPr>
        <dsp:cNvPr id="0" name=""/>
        <dsp:cNvSpPr/>
      </dsp:nvSpPr>
      <dsp:spPr>
        <a:xfrm rot="240000">
          <a:off x="1625381" y="2258070"/>
          <a:ext cx="988888" cy="460720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Social</a:t>
          </a:r>
          <a:endParaRPr lang="en-IN" sz="900" kern="1200" dirty="0"/>
        </a:p>
      </dsp:txBody>
      <dsp:txXfrm>
        <a:off x="1647871" y="2280560"/>
        <a:ext cx="943908" cy="415740"/>
      </dsp:txXfrm>
    </dsp:sp>
    <dsp:sp modelId="{DE82F9DA-AA6B-441B-BDCA-1C3F6D6A8FFC}">
      <dsp:nvSpPr>
        <dsp:cNvPr id="0" name=""/>
        <dsp:cNvSpPr/>
      </dsp:nvSpPr>
      <dsp:spPr>
        <a:xfrm rot="240000">
          <a:off x="1661170" y="1762527"/>
          <a:ext cx="988888" cy="460720"/>
        </a:xfrm>
        <a:prstGeom prst="roundRect">
          <a:avLst/>
        </a:prstGeom>
        <a:solidFill>
          <a:schemeClr val="accent1">
            <a:shade val="80000"/>
            <a:hueOff val="-97345"/>
            <a:satOff val="5384"/>
            <a:lumOff val="6056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Communication</a:t>
          </a:r>
          <a:endParaRPr lang="en-IN" sz="900" kern="1200" dirty="0"/>
        </a:p>
      </dsp:txBody>
      <dsp:txXfrm>
        <a:off x="1683660" y="1785017"/>
        <a:ext cx="943908" cy="415740"/>
      </dsp:txXfrm>
    </dsp:sp>
    <dsp:sp modelId="{E721FB24-1A52-4A9A-B8F1-604CE222AB55}">
      <dsp:nvSpPr>
        <dsp:cNvPr id="0" name=""/>
        <dsp:cNvSpPr/>
      </dsp:nvSpPr>
      <dsp:spPr>
        <a:xfrm rot="240000">
          <a:off x="1696959" y="1277995"/>
          <a:ext cx="988888" cy="460720"/>
        </a:xfrm>
        <a:prstGeom prst="roundRect">
          <a:avLst/>
        </a:prstGeom>
        <a:solidFill>
          <a:schemeClr val="accent1">
            <a:shade val="80000"/>
            <a:hueOff val="-194689"/>
            <a:satOff val="10768"/>
            <a:lumOff val="12111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Game</a:t>
          </a:r>
          <a:endParaRPr lang="en-IN" sz="900" kern="1200" dirty="0"/>
        </a:p>
      </dsp:txBody>
      <dsp:txXfrm>
        <a:off x="1719449" y="1300485"/>
        <a:ext cx="943908" cy="415740"/>
      </dsp:txXfrm>
    </dsp:sp>
    <dsp:sp modelId="{11E54FCD-6189-48F3-859F-991F74AB10A3}">
      <dsp:nvSpPr>
        <dsp:cNvPr id="0" name=""/>
        <dsp:cNvSpPr/>
      </dsp:nvSpPr>
      <dsp:spPr>
        <a:xfrm rot="240000">
          <a:off x="207576" y="2158962"/>
          <a:ext cx="988888" cy="460720"/>
        </a:xfrm>
        <a:prstGeom prst="roundRect">
          <a:avLst/>
        </a:prstGeom>
        <a:solidFill>
          <a:schemeClr val="accent1">
            <a:shade val="80000"/>
            <a:hueOff val="-292034"/>
            <a:satOff val="16153"/>
            <a:lumOff val="18167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Parenting</a:t>
          </a:r>
          <a:endParaRPr lang="en-IN" sz="900" kern="1200" dirty="0"/>
        </a:p>
      </dsp:txBody>
      <dsp:txXfrm>
        <a:off x="230066" y="2181452"/>
        <a:ext cx="943908" cy="415740"/>
      </dsp:txXfrm>
    </dsp:sp>
    <dsp:sp modelId="{BDAC2DF1-9320-465C-967F-5356876C3DE9}">
      <dsp:nvSpPr>
        <dsp:cNvPr id="0" name=""/>
        <dsp:cNvSpPr/>
      </dsp:nvSpPr>
      <dsp:spPr>
        <a:xfrm rot="240000">
          <a:off x="243365" y="1663418"/>
          <a:ext cx="988888" cy="460720"/>
        </a:xfrm>
        <a:prstGeom prst="roundRect">
          <a:avLst/>
        </a:prstGeom>
        <a:solidFill>
          <a:schemeClr val="accent1">
            <a:shade val="80000"/>
            <a:hueOff val="-389379"/>
            <a:satOff val="21537"/>
            <a:lumOff val="24223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Beauty</a:t>
          </a:r>
          <a:endParaRPr lang="en-IN" sz="900" kern="1200" dirty="0"/>
        </a:p>
      </dsp:txBody>
      <dsp:txXfrm>
        <a:off x="265855" y="1685908"/>
        <a:ext cx="943908" cy="4157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CD168E-E5F6-4E80-8AD1-458447F23F6E}">
      <dsp:nvSpPr>
        <dsp:cNvPr id="0" name=""/>
        <dsp:cNvSpPr/>
      </dsp:nvSpPr>
      <dsp:spPr>
        <a:xfrm>
          <a:off x="308847" y="342529"/>
          <a:ext cx="1853086" cy="996526"/>
        </a:xfrm>
        <a:prstGeom prst="round2DiagRect">
          <a:avLst>
            <a:gd name="adj1" fmla="val 0"/>
            <a:gd name="adj2" fmla="val 16670"/>
          </a:avLst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692072D-4655-47AF-9A32-58D3F71786FB}">
      <dsp:nvSpPr>
        <dsp:cNvPr id="0" name=""/>
        <dsp:cNvSpPr/>
      </dsp:nvSpPr>
      <dsp:spPr>
        <a:xfrm>
          <a:off x="1235391" y="448221"/>
          <a:ext cx="247" cy="78514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10000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A1F61B-62C1-4C4F-9C80-854DCC9CD6EF}">
      <dsp:nvSpPr>
        <dsp:cNvPr id="0" name=""/>
        <dsp:cNvSpPr/>
      </dsp:nvSpPr>
      <dsp:spPr>
        <a:xfrm>
          <a:off x="370617" y="614497"/>
          <a:ext cx="803004" cy="45259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   Price</a:t>
          </a:r>
          <a:endParaRPr lang="en-IN" sz="1500" kern="1200" dirty="0"/>
        </a:p>
      </dsp:txBody>
      <dsp:txXfrm>
        <a:off x="370617" y="614497"/>
        <a:ext cx="803004" cy="452590"/>
      </dsp:txXfrm>
    </dsp:sp>
    <dsp:sp modelId="{13CE48C4-52F5-4D5B-A40A-ED1DDEE7EDFF}">
      <dsp:nvSpPr>
        <dsp:cNvPr id="0" name=""/>
        <dsp:cNvSpPr/>
      </dsp:nvSpPr>
      <dsp:spPr>
        <a:xfrm>
          <a:off x="1297160" y="614497"/>
          <a:ext cx="803004" cy="452590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Ratings</a:t>
          </a:r>
          <a:endParaRPr lang="en-IN" sz="1500" kern="1200" dirty="0"/>
        </a:p>
      </dsp:txBody>
      <dsp:txXfrm>
        <a:off x="1297160" y="614497"/>
        <a:ext cx="803004" cy="452590"/>
      </dsp:txXfrm>
    </dsp:sp>
    <dsp:sp modelId="{9FDEEE1E-F91D-4AE2-9145-50F5413EBE5B}">
      <dsp:nvSpPr>
        <dsp:cNvPr id="0" name=""/>
        <dsp:cNvSpPr/>
      </dsp:nvSpPr>
      <dsp:spPr>
        <a:xfrm rot="16200000">
          <a:off x="-389136" y="474984"/>
          <a:ext cx="1087119" cy="308847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-342459" y="599136"/>
        <a:ext cx="993764" cy="153899"/>
      </dsp:txXfrm>
    </dsp:sp>
    <dsp:sp modelId="{3A269B6E-AC89-4241-971E-7F208BF776A9}">
      <dsp:nvSpPr>
        <dsp:cNvPr id="0" name=""/>
        <dsp:cNvSpPr/>
      </dsp:nvSpPr>
      <dsp:spPr>
        <a:xfrm rot="5400000">
          <a:off x="1772798" y="897753"/>
          <a:ext cx="1087119" cy="308847"/>
        </a:xfrm>
        <a:prstGeom prst="rightArrow">
          <a:avLst>
            <a:gd name="adj1" fmla="val 49830"/>
            <a:gd name="adj2" fmla="val 60660"/>
          </a:avLst>
        </a:prstGeom>
        <a:solidFill>
          <a:schemeClr val="accent1">
            <a:tint val="50000"/>
            <a:hueOff val="-110227"/>
            <a:satOff val="0"/>
            <a:lumOff val="7972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700" kern="1200" dirty="0"/>
        </a:p>
      </dsp:txBody>
      <dsp:txXfrm>
        <a:off x="1819476" y="928550"/>
        <a:ext cx="993764" cy="15389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B52B6-1FC4-43F2-B2C3-51B9E16FE319}">
      <dsp:nvSpPr>
        <dsp:cNvPr id="0" name=""/>
        <dsp:cNvSpPr/>
      </dsp:nvSpPr>
      <dsp:spPr>
        <a:xfrm>
          <a:off x="0" y="714604"/>
          <a:ext cx="323741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</a:rPr>
            <a:t>Positive correlation between the Reviews and Installs column i.e. (0.63).</a:t>
          </a:r>
          <a:endParaRPr lang="en-IN" sz="1800" kern="1200" dirty="0">
            <a:solidFill>
              <a:schemeClr val="accent2"/>
            </a:solidFill>
          </a:endParaRPr>
        </a:p>
      </dsp:txBody>
      <dsp:txXfrm>
        <a:off x="59399" y="774003"/>
        <a:ext cx="3118615" cy="1098002"/>
      </dsp:txXfrm>
    </dsp:sp>
    <dsp:sp modelId="{4C6A53C7-D671-4A19-B79B-22D33480B60E}">
      <dsp:nvSpPr>
        <dsp:cNvPr id="0" name=""/>
        <dsp:cNvSpPr/>
      </dsp:nvSpPr>
      <dsp:spPr>
        <a:xfrm>
          <a:off x="0" y="2118604"/>
          <a:ext cx="3237413" cy="121680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solidFill>
                <a:schemeClr val="accent2"/>
              </a:solidFill>
            </a:rPr>
            <a:t>While Price and Ratings share negative correlation i.e. -0.019.</a:t>
          </a:r>
          <a:endParaRPr lang="en-IN" sz="1800" kern="1200" dirty="0">
            <a:solidFill>
              <a:schemeClr val="accent2"/>
            </a:solidFill>
          </a:endParaRPr>
        </a:p>
      </dsp:txBody>
      <dsp:txXfrm>
        <a:off x="59399" y="2178003"/>
        <a:ext cx="3118615" cy="10980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5B52B6-1FC4-43F2-B2C3-51B9E16FE319}">
      <dsp:nvSpPr>
        <dsp:cNvPr id="0" name=""/>
        <dsp:cNvSpPr/>
      </dsp:nvSpPr>
      <dsp:spPr>
        <a:xfrm>
          <a:off x="0" y="4845"/>
          <a:ext cx="2816375" cy="11679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Positive correlation between the Ratings and Reviews= 0.069.</a:t>
          </a:r>
          <a:endParaRPr lang="en-IN" sz="1600" kern="1200" dirty="0">
            <a:solidFill>
              <a:schemeClr val="accent2"/>
            </a:solidFill>
          </a:endParaRPr>
        </a:p>
      </dsp:txBody>
      <dsp:txXfrm>
        <a:off x="57015" y="61860"/>
        <a:ext cx="2702345" cy="1053922"/>
      </dsp:txXfrm>
    </dsp:sp>
    <dsp:sp modelId="{A8430698-DFA3-47DC-9C42-DCDCD17AA10F}">
      <dsp:nvSpPr>
        <dsp:cNvPr id="0" name=""/>
        <dsp:cNvSpPr/>
      </dsp:nvSpPr>
      <dsp:spPr>
        <a:xfrm>
          <a:off x="0" y="1267838"/>
          <a:ext cx="2816375" cy="11679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Negative correlation between the Price and Sentiment subjectivity =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-0.00058</a:t>
          </a:r>
          <a:endParaRPr lang="en-IN" sz="1600" kern="1200" dirty="0">
            <a:solidFill>
              <a:schemeClr val="accent2"/>
            </a:solidFill>
          </a:endParaRPr>
        </a:p>
      </dsp:txBody>
      <dsp:txXfrm>
        <a:off x="57015" y="1324853"/>
        <a:ext cx="2702345" cy="1053922"/>
      </dsp:txXfrm>
    </dsp:sp>
    <dsp:sp modelId="{4C6A53C7-D671-4A19-B79B-22D33480B60E}">
      <dsp:nvSpPr>
        <dsp:cNvPr id="0" name=""/>
        <dsp:cNvSpPr/>
      </dsp:nvSpPr>
      <dsp:spPr>
        <a:xfrm>
          <a:off x="0" y="2535676"/>
          <a:ext cx="2816375" cy="1167952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>
              <a:solidFill>
                <a:schemeClr val="accent2"/>
              </a:solidFill>
            </a:rPr>
            <a:t>Negative correlation between the Size and Sentiment Polarity = -0.19</a:t>
          </a:r>
          <a:endParaRPr lang="en-IN" sz="1600" kern="1200" dirty="0">
            <a:solidFill>
              <a:schemeClr val="accent2"/>
            </a:solidFill>
          </a:endParaRPr>
        </a:p>
      </dsp:txBody>
      <dsp:txXfrm>
        <a:off x="57015" y="2592691"/>
        <a:ext cx="2702345" cy="105392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65F072-17BA-47BC-A624-45DABA6C2A05}">
      <dsp:nvSpPr>
        <dsp:cNvPr id="0" name=""/>
        <dsp:cNvSpPr/>
      </dsp:nvSpPr>
      <dsp:spPr>
        <a:xfrm>
          <a:off x="601" y="0"/>
          <a:ext cx="1563064" cy="33764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Price</a:t>
          </a:r>
          <a:endParaRPr lang="en-IN" sz="2000" b="1" kern="1200" dirty="0"/>
        </a:p>
      </dsp:txBody>
      <dsp:txXfrm>
        <a:off x="601" y="0"/>
        <a:ext cx="1563064" cy="1012938"/>
      </dsp:txXfrm>
    </dsp:sp>
    <dsp:sp modelId="{AA80C735-83F9-487C-A008-CF44EC33BE83}">
      <dsp:nvSpPr>
        <dsp:cNvPr id="0" name=""/>
        <dsp:cNvSpPr/>
      </dsp:nvSpPr>
      <dsp:spPr>
        <a:xfrm>
          <a:off x="156907" y="1012938"/>
          <a:ext cx="1250451" cy="2194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Lower the price, More the installs!</a:t>
          </a:r>
          <a:endParaRPr lang="en-IN" sz="1800" kern="1200" dirty="0"/>
        </a:p>
      </dsp:txBody>
      <dsp:txXfrm>
        <a:off x="193531" y="1049562"/>
        <a:ext cx="1177203" cy="2121452"/>
      </dsp:txXfrm>
    </dsp:sp>
    <dsp:sp modelId="{35913E3F-9C1D-46A2-BB5F-2C90BB3DC258}">
      <dsp:nvSpPr>
        <dsp:cNvPr id="0" name=""/>
        <dsp:cNvSpPr/>
      </dsp:nvSpPr>
      <dsp:spPr>
        <a:xfrm>
          <a:off x="1680894" y="0"/>
          <a:ext cx="1563064" cy="33764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Sentiments</a:t>
          </a:r>
          <a:endParaRPr lang="en-IN" sz="2000" b="1" kern="1200" dirty="0"/>
        </a:p>
      </dsp:txBody>
      <dsp:txXfrm>
        <a:off x="1680894" y="0"/>
        <a:ext cx="1563064" cy="1012938"/>
      </dsp:txXfrm>
    </dsp:sp>
    <dsp:sp modelId="{69C83050-E5D6-41A2-9C8C-574B0C4F914D}">
      <dsp:nvSpPr>
        <dsp:cNvPr id="0" name=""/>
        <dsp:cNvSpPr/>
      </dsp:nvSpPr>
      <dsp:spPr>
        <a:xfrm>
          <a:off x="1837201" y="1012938"/>
          <a:ext cx="1250451" cy="2194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Positive reviews,</a:t>
          </a:r>
          <a:r>
            <a:rPr lang="en-US" sz="1800" kern="1200" dirty="0">
              <a:sym typeface="Wingdings" panose="05000000000000000000" pitchFamily="2" charset="2"/>
            </a:rPr>
            <a:t> More the installs!</a:t>
          </a:r>
          <a:endParaRPr lang="en-IN" sz="1800" kern="1200" dirty="0"/>
        </a:p>
      </dsp:txBody>
      <dsp:txXfrm>
        <a:off x="1873825" y="1049562"/>
        <a:ext cx="1177203" cy="2121452"/>
      </dsp:txXfrm>
    </dsp:sp>
    <dsp:sp modelId="{8CF0F4DF-0404-48D5-9650-7A61FA5A8328}">
      <dsp:nvSpPr>
        <dsp:cNvPr id="0" name=""/>
        <dsp:cNvSpPr/>
      </dsp:nvSpPr>
      <dsp:spPr>
        <a:xfrm>
          <a:off x="3361188" y="0"/>
          <a:ext cx="1563064" cy="33764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Ratings</a:t>
          </a:r>
          <a:endParaRPr lang="en-IN" sz="2000" b="1" kern="1200" dirty="0"/>
        </a:p>
      </dsp:txBody>
      <dsp:txXfrm>
        <a:off x="3361188" y="0"/>
        <a:ext cx="1563064" cy="1012938"/>
      </dsp:txXfrm>
    </dsp:sp>
    <dsp:sp modelId="{AF64D35A-5FFA-4EA5-AA83-CF248A5E2436}">
      <dsp:nvSpPr>
        <dsp:cNvPr id="0" name=""/>
        <dsp:cNvSpPr/>
      </dsp:nvSpPr>
      <dsp:spPr>
        <a:xfrm>
          <a:off x="3517495" y="1012938"/>
          <a:ext cx="1250451" cy="21947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5720" tIns="34290" rIns="4572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More the ratings,</a:t>
          </a:r>
          <a:r>
            <a:rPr lang="en-US" sz="1800" kern="1200" dirty="0">
              <a:sym typeface="Wingdings" panose="05000000000000000000" pitchFamily="2" charset="2"/>
            </a:rPr>
            <a:t> More the installs!</a:t>
          </a:r>
          <a:endParaRPr lang="en-IN" sz="1800" kern="1200" dirty="0"/>
        </a:p>
      </dsp:txBody>
      <dsp:txXfrm>
        <a:off x="3554119" y="1049562"/>
        <a:ext cx="1177203" cy="2121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OpposingIdeas">
  <dgm:title val=""/>
  <dgm:desc val=""/>
  <dgm:catLst>
    <dgm:cat type="relationship" pri="34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30" srcId="0" destId="10" srcOrd="0" destOrd="0"/>
        <dgm:cxn modelId="12" srcId="10" destId="11" srcOrd="0" destOrd="0"/>
        <dgm:cxn modelId="40" srcId="0" destId="20" srcOrd="1" destOrd="0"/>
        <dgm:cxn modelId="22" srcId="20" destId="21" srcOrd="0" destOrd="0"/>
      </dgm:cxnLst>
      <dgm:bg/>
      <dgm:whole/>
    </dgm:dataModel>
  </dgm:clrData>
  <dgm:layoutNode name="Name0">
    <dgm:varLst>
      <dgm:chMax val="2"/>
      <dgm:dir/>
      <dgm:animOne val="branch"/>
      <dgm:animLvl val="lvl"/>
      <dgm:resizeHandles val="exact"/>
    </dgm:varLst>
    <dgm:choose name="Name1">
      <dgm:if name="Name2" axis="ch" ptType="node" func="cnt" op="lte" val="1">
        <dgm:alg type="composite">
          <dgm:param type="ar" val="0.9928"/>
        </dgm:alg>
      </dgm:if>
      <dgm:else name="Name3">
        <dgm:alg type="composite">
          <dgm:param type="ar" val="1.6364"/>
        </dgm:alg>
      </dgm:else>
    </dgm:choose>
    <dgm:shape xmlns:r="http://schemas.openxmlformats.org/officeDocument/2006/relationships" r:blip="">
      <dgm:adjLst/>
    </dgm:shape>
    <dgm:choose name="Name4">
      <dgm:if name="Name5" func="var" arg="dir" op="equ" val="norm">
        <dgm:choose name="Name6">
          <dgm:if name="Name7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2963"/>
              <dgm:constr type="t" for="ch" forName="ChildText1" refType="h" fact="0.2722"/>
              <dgm:constr type="w" for="ch" forName="ChildText1" refType="w" fact="0.6534"/>
              <dgm:constr type="h" for="ch" forName="ChildText1" refType="h" fact="0.6682"/>
              <dgm:constr type="l" for="ch" forName="Background" refType="w" fact="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l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l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8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l" for="ch" forName="ChildText1" refType="w" fact="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l" for="ch" forName="ChildText2" refType="w" fact="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l" for="ch" forName="Background" refType="w" fact="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l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l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l" for="ch" forName="ParentText2" refType="w" fact="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l" for="ch" forName="ParentShape2" refType="w" fact="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l" for="ch" forName="Divider" refType="w" fact="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if>
      <dgm:else name="Name9">
        <dgm:choose name="Name10">
          <dgm:if name="Name11" axis="ch" ptType="node" func="cnt" op="lte" val="1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2455"/>
              <dgm:constr type="t" for="ch" forName="ChildText1" refType="h" fact="0.2651"/>
              <dgm:constr type="w" for="ch" forName="ChildText1" refType="w" fact="0.5351"/>
              <dgm:constr type="h" for="ch" forName="ChildText1" refType="h" fact="0.56"/>
              <dgm:constr type="r" for="ch" forName="Background" refType="w" fact="-0.246"/>
              <dgm:constr type="t" for="ch" forName="Background" refType="h" fact="0.2125"/>
              <dgm:constr type="w" for="ch" forName="Background" refType="w" fact="0.754"/>
              <dgm:constr type="h" for="ch" forName="Background" refType="h" fact="0.7875"/>
              <dgm:constr type="r" for="ch" forName="ParentText1" refType="w" fact="0"/>
              <dgm:constr type="t" for="ch" forName="ParentText1" refType="h" fact="0"/>
              <dgm:constr type="w" for="ch" forName="ParentText1" refType="w" fact="0.234"/>
              <dgm:constr type="h" for="ch" forName="ParentText1" refType="h" fact="0.8713"/>
              <dgm:constr type="r" for="ch" forName="ParentShape1" refType="w" fact="0"/>
              <dgm:constr type="t" for="ch" forName="ParentShape1" refType="h" fact="0"/>
              <dgm:constr type="w" for="ch" forName="ParentShape1" refType="w" fact="0.234"/>
              <dgm:constr type="h" for="ch" forName="ParentShape1" refType="h" fact="0.8713"/>
            </dgm:constrLst>
          </dgm:if>
          <dgm:else name="Name12">
            <dgm:constrLst>
              <dgm:constr type="primFontSz" for="des" forName="ParentText1" op="equ" val="65"/>
              <dgm:constr type="primFontSz" for="des" forName="ParentText2" refType="primFontSz" refFor="des" refForName="ParentText1" op="equ"/>
              <dgm:constr type="primFontSz" for="des" forName="ChildText1" op="equ" val="65"/>
              <dgm:constr type="primFontSz" for="des" forName="ChildText2" refType="primFontSz" refFor="des" refForName="ChildText1" op="equ"/>
              <dgm:constr type="r" for="ch" forName="ChildText1" refType="w" fact="-0.15"/>
              <dgm:constr type="t" for="ch" forName="ChildText1" refType="h" fact="0.22"/>
              <dgm:constr type="w" for="ch" forName="ChildText1" refType="w" fact="0.325"/>
              <dgm:constr type="h" for="ch" forName="ChildText1" refType="h" fact="0.56"/>
              <dgm:constr type="r" for="ch" forName="ChildText2" refType="w" fact="-0.525"/>
              <dgm:constr type="t" for="ch" forName="ChildText2" refType="h" fact="0.22"/>
              <dgm:constr type="w" for="ch" forName="ChildText2" refType="w" fact="0.325"/>
              <dgm:constr type="h" for="ch" forName="ChildText2" refType="h" fact="0.56"/>
              <dgm:constr type="r" for="ch" forName="Background" refType="w" fact="-0.125"/>
              <dgm:constr type="t" for="ch" forName="Background" refType="h" fact="0.17"/>
              <dgm:constr type="w" for="ch" forName="Background" refType="w" fact="0.75"/>
              <dgm:constr type="h" for="ch" forName="Background" refType="h" fact="0.66"/>
              <dgm:constr type="r" for="ch" forName="ParentText1" refType="w" fact="0"/>
              <dgm:constr type="t" for="ch" forName="ParentText1" refType="h" fact="0"/>
              <dgm:constr type="w" for="ch" forName="ParentText1" refType="w" fact="0.125"/>
              <dgm:constr type="h" for="ch" forName="ParentText1" refType="h" fact="0.72"/>
              <dgm:constr type="r" for="ch" forName="ParentShape1" refType="w" fact="0"/>
              <dgm:constr type="t" for="ch" forName="ParentShape1" refType="h" fact="0"/>
              <dgm:constr type="w" for="ch" forName="ParentShape1" refType="w" fact="0.125"/>
              <dgm:constr type="h" for="ch" forName="ParentShape1" refType="h" fact="0.72"/>
              <dgm:constr type="r" for="ch" forName="ParentText2" refType="w" fact="-0.875"/>
              <dgm:constr type="t" for="ch" forName="ParentText2" refType="h" fact="0.28"/>
              <dgm:constr type="w" for="ch" forName="ParentText2" refType="w" fact="0.125"/>
              <dgm:constr type="h" for="ch" forName="ParentText2" refType="h" fact="0.72"/>
              <dgm:constr type="r" for="ch" forName="ParentShape2" refType="w" fact="-0.875"/>
              <dgm:constr type="t" for="ch" forName="ParentShape2" refType="h" fact="0.28"/>
              <dgm:constr type="w" for="ch" forName="ParentShape2" refType="w" fact="0.125"/>
              <dgm:constr type="h" for="ch" forName="ParentShape2" refType="h" fact="0.72"/>
              <dgm:constr type="r" for="ch" forName="Divider" refType="w" fact="-0.5"/>
              <dgm:constr type="t" for="ch" forName="Divider" refType="h" fact="0.24"/>
              <dgm:constr type="w" for="ch" forName="Divider" refType="w" fact="0.0001"/>
              <dgm:constr type="h" for="ch" forName="Divider" refType="h" fact="0.52"/>
            </dgm:constrLst>
          </dgm:else>
        </dgm:choose>
      </dgm:else>
    </dgm:choose>
    <dgm:choose name="Name13">
      <dgm:if name="Name14" axis="ch" ptType="node" func="cnt" op="gte" val="1">
        <dgm:layoutNode name="Background" styleLbl="node1">
          <dgm:alg type="sp"/>
          <dgm:choose name="Name15">
            <dgm:if name="Name16" func="var" arg="dir" op="equ" val="norm">
              <dgm:shape xmlns:r="http://schemas.openxmlformats.org/officeDocument/2006/relationships" type="round2DiagRect" r:blip="">
                <dgm:adjLst>
                  <dgm:adj idx="1" val="0"/>
                  <dgm:adj idx="2" val="0.1667"/>
                </dgm:adjLst>
              </dgm:shape>
            </dgm:if>
            <dgm:else name="Name17">
              <dgm:shape xmlns:r="http://schemas.openxmlformats.org/officeDocument/2006/relationships" type="round2DiagRect" r:blip="">
                <dgm:adjLst>
                  <dgm:adj idx="1" val="0.1667"/>
                  <dgm:adj idx="2" val="0"/>
                </dgm:adjLst>
              </dgm:shape>
            </dgm:else>
          </dgm:choose>
          <dgm:presOf/>
        </dgm:layoutNode>
        <dgm:choose name="Name18">
          <dgm:if name="Name19" axis="ch" ptType="node" func="cnt" op="gte" val="2">
            <dgm:layoutNode name="Divider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</dgm:if>
          <dgm:else name="Name20"/>
        </dgm:choose>
        <dgm:layoutNode name="ChildText1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hideGeom="1">
            <dgm:adjLst/>
          </dgm:shape>
          <dgm:presOf axis="ch des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21">
          <dgm:if name="Name22" axis="ch" ptType="node" func="cnt" op="gte" val="2">
            <dgm:layoutNode name="ChildText2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ch des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23"/>
        </dgm:choose>
        <dgm:layoutNode name="ParentText1" styleLbl="revTx">
          <dgm:varLst>
            <dgm:chMax val="1"/>
            <dgm:chPref val="1"/>
          </dgm:varLst>
          <dgm:choose name="Name24">
            <dgm:if name="Name25" func="var" arg="dir" op="equ" val="norm">
              <dgm:alg type="tx">
                <dgm:param type="parTxLTRAlign" val="r"/>
                <dgm:param type="shpTxLTRAlignCh" val="r"/>
                <dgm:param type="txAnchorVertCh" val="mid"/>
                <dgm:param type="autoTxRot" val="grav"/>
              </dgm:alg>
            </dgm:if>
            <dgm:else name="Name26">
              <dgm:alg type="tx">
                <dgm:param type="parTxLTRAlign" val="l"/>
                <dgm:param type="shpTxLTRAlignCh" val="r"/>
                <dgm:param type="txAnchorVertCh" val="mid"/>
                <dgm:param type="autoTxRot" val="grav"/>
              </dgm:alg>
            </dgm:else>
          </dgm:choose>
          <dgm:choose name="Name27">
            <dgm:if name="Name28" func="var" arg="dir" op="equ" val="norm">
              <dgm:shape xmlns:r="http://schemas.openxmlformats.org/officeDocument/2006/relationships" rot="-90" type="rightArrow" r:blip="" hideGeom="1">
                <dgm:adjLst>
                  <dgm:adj idx="1" val="0.4983"/>
                  <dgm:adj idx="2" val="0.6066"/>
                </dgm:adjLst>
              </dgm:shape>
            </dgm:if>
            <dgm:else name="Name29">
              <dgm:shape xmlns:r="http://schemas.openxmlformats.org/officeDocument/2006/relationships" rot="90" type="leftArrow" r:blip="" hideGeom="1">
                <dgm:adjLst>
                  <dgm:adj idx="1" val="0.4983"/>
                  <dgm:adj idx="2" val="0.6066"/>
                </dgm:adjLst>
              </dgm:shape>
            </dgm:else>
          </dgm:choose>
          <dgm:presOf axis="ch 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ParentShape1" styleLbl="alignImgPlace1">
          <dgm:varLst/>
          <dgm:alg type="sp"/>
          <dgm:presOf axis="ch self" ptType="node node" st="1 1" cnt="1 0"/>
          <dgm:choose name="Name30">
            <dgm:if name="Name31" func="var" arg="dir" op="equ" val="norm">
              <dgm:shape xmlns:r="http://schemas.openxmlformats.org/officeDocument/2006/relationships" rot="-90" type="rightArrow" r:blip="">
                <dgm:adjLst>
                  <dgm:adj idx="1" val="0.4983"/>
                  <dgm:adj idx="2" val="0.6066"/>
                </dgm:adjLst>
              </dgm:shape>
            </dgm:if>
            <dgm:else name="Name32">
              <dgm:shape xmlns:r="http://schemas.openxmlformats.org/officeDocument/2006/relationships" rot="90" type="leftArrow" r:blip="">
                <dgm:adjLst>
                  <dgm:adj idx="1" val="0.4983"/>
                  <dgm:adj idx="2" val="0.6066"/>
                </dgm:adjLst>
              </dgm:shape>
            </dgm:else>
          </dgm:choose>
        </dgm:layoutNode>
        <dgm:choose name="Name33">
          <dgm:if name="Name34" axis="ch" ptType="node" func="cnt" op="gte" val="2">
            <dgm:layoutNode name="ParentText2" styleLbl="revTx">
              <dgm:varLst>
                <dgm:chMax val="1"/>
                <dgm:chPref val="1"/>
              </dgm:varLst>
              <dgm:choose name="Name35">
                <dgm:if name="Name36" func="var" arg="dir" op="equ" val="norm">
                  <dgm:alg type="tx">
                    <dgm:param type="parTxLTRAlign" val="r"/>
                    <dgm:param type="shpTxLTRAlignCh" val="r"/>
                    <dgm:param type="txAnchorVertCh" val="mid"/>
                    <dgm:param type="autoTxRot" val="grav"/>
                  </dgm:alg>
                </dgm:if>
                <dgm:else name="Name37">
                  <dgm:alg type="tx">
                    <dgm:param type="parTxLTRAlign" val="l"/>
                    <dgm:param type="shpTxLTRAlignCh" val="r"/>
                    <dgm:param type="txAnchorVertCh" val="mid"/>
                    <dgm:param type="autoTxRot" val="grav"/>
                  </dgm:alg>
                </dgm:else>
              </dgm:choose>
              <dgm:choose name="Name38">
                <dgm:if name="Name39" func="var" arg="dir" op="equ" val="norm">
                  <dgm:shape xmlns:r="http://schemas.openxmlformats.org/officeDocument/2006/relationships" rot="90" type="rightArrow" r:blip="" hideGeom="1">
                    <dgm:adjLst>
                      <dgm:adj idx="1" val="0.4983"/>
                      <dgm:adj idx="2" val="0.6066"/>
                    </dgm:adjLst>
                  </dgm:shape>
                </dgm:if>
                <dgm:else name="Name40">
                  <dgm:shape xmlns:r="http://schemas.openxmlformats.org/officeDocument/2006/relationships" rot="-90" type="leftArrow" r:blip="" hideGeom="1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ParentShape2" styleLbl="alignImgPlace1">
              <dgm:varLst/>
              <dgm:alg type="sp"/>
              <dgm:choose name="Name41">
                <dgm:if name="Name42" func="var" arg="dir" op="equ" val="norm">
                  <dgm:shape xmlns:r="http://schemas.openxmlformats.org/officeDocument/2006/relationships" rot="90" type="rightArrow" r:blip="">
                    <dgm:adjLst>
                      <dgm:adj idx="1" val="0.4983"/>
                      <dgm:adj idx="2" val="0.6066"/>
                    </dgm:adjLst>
                  </dgm:shape>
                </dgm:if>
                <dgm:else name="Name43">
                  <dgm:shape xmlns:r="http://schemas.openxmlformats.org/officeDocument/2006/relationships" rot="-90" type="leftArrow" r:blip="">
                    <dgm:adjLst>
                      <dgm:adj idx="1" val="0.4983"/>
                      <dgm:adj idx="2" val="0.6066"/>
                    </dgm:adjLst>
                  </dgm:shape>
                </dgm:else>
              </dgm:choose>
              <dgm:presOf axis="ch self" ptType="node node" st="2 1" cnt="1 0"/>
            </dgm:layoutNode>
          </dgm:if>
          <dgm:else name="Name44"/>
        </dgm:choose>
      </dgm:if>
      <dgm:else name="Name45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" name="Google Shape;5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d08f57e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" name="Google Shape;58;gbd08f57e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602975" y="66525"/>
            <a:ext cx="348619" cy="357956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7/06/relationships/model3d" Target="../media/model3d2.glb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microsoft.com/office/2017/06/relationships/model3d" Target="../media/model3d3.glb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790414" y="300600"/>
            <a:ext cx="8030086" cy="227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GB" sz="4200" b="1" dirty="0">
                <a:solidFill>
                  <a:srgbClr val="CC0000"/>
                </a:solidFill>
                <a:latin typeface="Montserrat"/>
                <a:ea typeface="Montserrat"/>
                <a:cs typeface="Montserrat"/>
                <a:sym typeface="Montserrat"/>
              </a:rPr>
              <a:t>          Capstone Project</a:t>
            </a:r>
            <a:endParaRPr sz="4200" b="1" dirty="0">
              <a:solidFill>
                <a:srgbClr val="CC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 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</a:rPr>
              <a:t>Play Store App Review Analysis</a:t>
            </a:r>
            <a:r>
              <a:rPr lang="en-GB" sz="3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16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076" name="Picture 4" descr="Google play icon Images | Free Vectors, Stock Photos &amp; PSD">
            <a:extLst>
              <a:ext uri="{FF2B5EF4-FFF2-40B4-BE49-F238E27FC236}">
                <a16:creationId xmlns:a16="http://schemas.microsoft.com/office/drawing/2014/main" id="{D737490E-78D3-631D-DA64-D957D89F3D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19" y="161840"/>
            <a:ext cx="1497027" cy="1497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5">
            <a:extLst>
              <a:ext uri="{FF2B5EF4-FFF2-40B4-BE49-F238E27FC236}">
                <a16:creationId xmlns:a16="http://schemas.microsoft.com/office/drawing/2014/main" id="{0F19C2E0-9A3A-8393-1BA5-08A39D65438F}"/>
              </a:ext>
            </a:extLst>
          </p:cNvPr>
          <p:cNvSpPr txBox="1">
            <a:spLocks/>
          </p:cNvSpPr>
          <p:nvPr/>
        </p:nvSpPr>
        <p:spPr>
          <a:xfrm>
            <a:off x="5060991" y="2103087"/>
            <a:ext cx="3292595" cy="2271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buClrTx/>
              <a:buNone/>
            </a:pPr>
            <a:r>
              <a:rPr lang="en-US" sz="2400" b="1" i="0" dirty="0">
                <a:solidFill>
                  <a:srgbClr val="212121"/>
                </a:solidFill>
                <a:effectLst/>
                <a:latin typeface="+mj-lt"/>
              </a:rPr>
              <a:t>Ajay Pandey</a:t>
            </a:r>
            <a:endParaRPr lang="en-US" sz="2400" b="1" dirty="0">
              <a:solidFill>
                <a:srgbClr val="212121"/>
              </a:solidFill>
              <a:latin typeface="+mj-lt"/>
            </a:endParaRPr>
          </a:p>
          <a:p>
            <a:pPr marL="114300" indent="0" algn="l">
              <a:buClrTx/>
              <a:buNone/>
            </a:pPr>
            <a:r>
              <a:rPr lang="en-US" sz="2400" b="1" dirty="0">
                <a:solidFill>
                  <a:srgbClr val="212121"/>
                </a:solidFill>
                <a:latin typeface="+mj-lt"/>
              </a:rPr>
              <a:t>Manjiri Kulkarni</a:t>
            </a:r>
          </a:p>
          <a:p>
            <a:pPr marL="114300" indent="0" algn="l">
              <a:buClrTx/>
              <a:buNone/>
            </a:pPr>
            <a:r>
              <a:rPr lang="en-US" sz="2400" b="1" i="0" dirty="0">
                <a:solidFill>
                  <a:srgbClr val="212121"/>
                </a:solidFill>
                <a:effectLst/>
                <a:latin typeface="+mj-lt"/>
              </a:rPr>
              <a:t>Prasad Wagh                                            </a:t>
            </a:r>
          </a:p>
          <a:p>
            <a:pPr marL="114300" indent="0" algn="l">
              <a:buClrTx/>
              <a:buNone/>
            </a:pPr>
            <a:r>
              <a:rPr lang="en-US" sz="2400" b="1" dirty="0">
                <a:solidFill>
                  <a:srgbClr val="212121"/>
                </a:solidFill>
                <a:latin typeface="+mj-lt"/>
              </a:rPr>
              <a:t>Shahrukh Ahmad </a:t>
            </a:r>
          </a:p>
          <a:p>
            <a:pPr algn="l">
              <a:buClrTx/>
            </a:pPr>
            <a:endParaRPr lang="en-US" sz="1600" i="0" dirty="0">
              <a:solidFill>
                <a:srgbClr val="212121"/>
              </a:solidFill>
              <a:effectLst/>
              <a:latin typeface="+mj-lt"/>
            </a:endParaRPr>
          </a:p>
        </p:txBody>
      </p:sp>
      <p:pic>
        <p:nvPicPr>
          <p:cNvPr id="1026" name="Picture 2" descr="Google Play Store 3d Transparent PNG - 625x559 - Free Download on NicePNG">
            <a:extLst>
              <a:ext uri="{FF2B5EF4-FFF2-40B4-BE49-F238E27FC236}">
                <a16:creationId xmlns:a16="http://schemas.microsoft.com/office/drawing/2014/main" id="{BD811277-8954-CD4F-739C-6B1B08962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767" y="1898543"/>
            <a:ext cx="3347244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456" y="103903"/>
            <a:ext cx="8520600" cy="572700"/>
          </a:xfrm>
        </p:spPr>
        <p:txBody>
          <a:bodyPr/>
          <a:lstStyle/>
          <a:p>
            <a:r>
              <a:rPr lang="en-US" sz="2000" dirty="0"/>
              <a:t>Dealing with Null Values of Play Store Data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456" y="676603"/>
            <a:ext cx="8520600" cy="3416400"/>
          </a:xfrm>
        </p:spPr>
        <p:txBody>
          <a:bodyPr/>
          <a:lstStyle/>
          <a:p>
            <a:pPr>
              <a:buNone/>
            </a:pPr>
            <a:r>
              <a:rPr lang="en-US" sz="1600" dirty="0">
                <a:solidFill>
                  <a:schemeClr val="accent2"/>
                </a:solidFill>
              </a:rPr>
              <a:t>      There were 5 columns Rating, Current Ver, Android Ver, Type and Content Rating with missing values.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131" y="1393695"/>
            <a:ext cx="3232422" cy="23462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83682" y="1573595"/>
            <a:ext cx="4246179" cy="50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9131" y="4565597"/>
            <a:ext cx="3524250" cy="44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667744" y="2559599"/>
            <a:ext cx="3781425" cy="2275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ight Arrow 8"/>
          <p:cNvSpPr/>
          <p:nvPr/>
        </p:nvSpPr>
        <p:spPr>
          <a:xfrm>
            <a:off x="3899338" y="1608083"/>
            <a:ext cx="714703" cy="3573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1910009" y="3976241"/>
            <a:ext cx="430925" cy="43092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qual 11"/>
          <p:cNvSpPr/>
          <p:nvPr/>
        </p:nvSpPr>
        <p:spPr>
          <a:xfrm>
            <a:off x="3857297" y="3111062"/>
            <a:ext cx="483475" cy="29081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75" y="67773"/>
            <a:ext cx="8520600" cy="572700"/>
          </a:xfrm>
        </p:spPr>
        <p:txBody>
          <a:bodyPr/>
          <a:lstStyle/>
          <a:p>
            <a:r>
              <a:rPr lang="en-US" sz="2000" dirty="0"/>
              <a:t>Dealing with Duplicate Values in Play Store Data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760" y="848577"/>
            <a:ext cx="3996722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F0B9204D-6A20-871C-EB9D-64264C61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760" y="1961557"/>
            <a:ext cx="42195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2E6B1ED6-0516-13D0-F828-2FA77CC69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760" y="2741162"/>
            <a:ext cx="5476633" cy="67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5">
            <a:extLst>
              <a:ext uri="{FF2B5EF4-FFF2-40B4-BE49-F238E27FC236}">
                <a16:creationId xmlns:a16="http://schemas.microsoft.com/office/drawing/2014/main" id="{FC3EC3DC-2A58-0917-F067-71F77EBD9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710" y="3947260"/>
            <a:ext cx="57816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6F3D1E-0726-47FA-84E7-10CAAD5F3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4571" y="1676853"/>
            <a:ext cx="2987004" cy="2005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6559" y="0"/>
            <a:ext cx="8520600" cy="572700"/>
          </a:xfrm>
        </p:spPr>
        <p:txBody>
          <a:bodyPr/>
          <a:lstStyle/>
          <a:p>
            <a:r>
              <a:rPr lang="en-US" sz="2000" dirty="0"/>
              <a:t>Dealing with Symbolic Values from Price and Installs column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6559" y="832791"/>
            <a:ext cx="4062411" cy="2486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9492" y="2669934"/>
            <a:ext cx="4062411" cy="2200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bject 18">
            <a:extLst>
              <a:ext uri="{FF2B5EF4-FFF2-40B4-BE49-F238E27FC236}">
                <a16:creationId xmlns:a16="http://schemas.microsoft.com/office/drawing/2014/main" id="{D30FACC0-188A-4B2F-975F-7AC039B29229}"/>
              </a:ext>
            </a:extLst>
          </p:cNvPr>
          <p:cNvSpPr/>
          <p:nvPr/>
        </p:nvSpPr>
        <p:spPr>
          <a:xfrm>
            <a:off x="1646027" y="3698802"/>
            <a:ext cx="1323474" cy="11713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  <p:sp>
        <p:nvSpPr>
          <p:cNvPr id="4" name="object 16">
            <a:extLst>
              <a:ext uri="{FF2B5EF4-FFF2-40B4-BE49-F238E27FC236}">
                <a16:creationId xmlns:a16="http://schemas.microsoft.com/office/drawing/2014/main" id="{3433A199-E308-42FB-A7AB-1F5656B712BE}"/>
              </a:ext>
            </a:extLst>
          </p:cNvPr>
          <p:cNvSpPr/>
          <p:nvPr/>
        </p:nvSpPr>
        <p:spPr>
          <a:xfrm>
            <a:off x="6097165" y="1040471"/>
            <a:ext cx="1167063" cy="11616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095E5C-98EB-EAD7-261D-5188A65BA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7" y="25858"/>
            <a:ext cx="7087000" cy="572700"/>
          </a:xfrm>
        </p:spPr>
        <p:txBody>
          <a:bodyPr/>
          <a:lstStyle/>
          <a:p>
            <a:r>
              <a:rPr lang="en-US" sz="2000" dirty="0"/>
              <a:t>Dealing with Duplicate Values in User Review Data </a:t>
            </a:r>
            <a:endParaRPr lang="en-IN" sz="2000" dirty="0"/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21F7FE3-AD81-4A9A-0895-F9C64BCA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2135" y="1032257"/>
            <a:ext cx="2428875" cy="628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81EFCA1-E7EF-8E34-6B6E-F4665AA57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9660" y="2200275"/>
            <a:ext cx="3181350" cy="371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59650E37-1CD4-5606-F510-0253C49C7B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12410" y="3111118"/>
            <a:ext cx="4038600" cy="638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195E897-C547-F964-2BD4-50A54622B5D7}"/>
              </a:ext>
            </a:extLst>
          </p:cNvPr>
          <p:cNvSpPr txBox="1"/>
          <p:nvPr/>
        </p:nvSpPr>
        <p:spPr>
          <a:xfrm>
            <a:off x="1929239" y="4406386"/>
            <a:ext cx="52855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+mj-lt"/>
                <a:sym typeface="Wingdings" panose="05000000000000000000" pitchFamily="2" charset="2"/>
              </a:rPr>
              <a:t>Now, our data is ready for the analysis!</a:t>
            </a:r>
            <a:endParaRPr lang="en-IN" sz="2000" b="1" dirty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026" name="Picture 2" descr="Exploratory Data Analysis using Data Visualization Techniques! - Analytics  Vidhya">
            <a:extLst>
              <a:ext uri="{FF2B5EF4-FFF2-40B4-BE49-F238E27FC236}">
                <a16:creationId xmlns:a16="http://schemas.microsoft.com/office/drawing/2014/main" id="{86CD6241-0813-F11C-7369-42464C3E9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6" y="1557579"/>
            <a:ext cx="3254040" cy="185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415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B2A1-FB5B-2650-8309-68BD43CDB9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0815"/>
            <a:ext cx="8520600" cy="438378"/>
          </a:xfrm>
        </p:spPr>
        <p:txBody>
          <a:bodyPr/>
          <a:lstStyle/>
          <a:p>
            <a:r>
              <a:rPr lang="en-IN" sz="2000" dirty="0"/>
              <a:t>Bivariate Analysis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1C6F47D-1497-6397-44EC-3249ACBAB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644" y="958220"/>
            <a:ext cx="6596037" cy="4014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6A9A513-BCE4-9082-326A-1A540BF592B1}"/>
              </a:ext>
            </a:extLst>
          </p:cNvPr>
          <p:cNvSpPr txBox="1"/>
          <p:nvPr/>
        </p:nvSpPr>
        <p:spPr>
          <a:xfrm>
            <a:off x="906651" y="435000"/>
            <a:ext cx="6950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Here, we are exploring 2 columns at the same time, for the purpose of determining the empirical relationship between them.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831941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6B669-6279-4C7B-F6A6-BBE5E9EDA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699" y="177750"/>
            <a:ext cx="6321576" cy="465430"/>
          </a:xfrm>
        </p:spPr>
        <p:txBody>
          <a:bodyPr/>
          <a:lstStyle/>
          <a:p>
            <a:r>
              <a:rPr lang="en-US" sz="2000" dirty="0">
                <a:solidFill>
                  <a:schemeClr val="tx1"/>
                </a:solidFill>
              </a:rPr>
              <a:t>Let’s explore app categories!</a:t>
            </a:r>
            <a:endParaRPr lang="en-IN" sz="20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B3BD45-98CC-937C-4514-005FC183CB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99" y="774915"/>
            <a:ext cx="8318123" cy="3812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3E5B219-F06E-3178-F823-F63072125206}"/>
              </a:ext>
            </a:extLst>
          </p:cNvPr>
          <p:cNvSpPr txBox="1">
            <a:spLocks/>
          </p:cNvSpPr>
          <p:nvPr/>
        </p:nvSpPr>
        <p:spPr>
          <a:xfrm>
            <a:off x="4572000" y="1512997"/>
            <a:ext cx="3480219" cy="746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52400" indent="0">
              <a:buFont typeface="Arial"/>
              <a:buNone/>
            </a:pPr>
            <a:r>
              <a:rPr lang="en-US" sz="1600" dirty="0">
                <a:solidFill>
                  <a:schemeClr val="accent2"/>
                </a:solidFill>
              </a:rPr>
              <a:t>Most of the apps are under </a:t>
            </a:r>
            <a:r>
              <a:rPr lang="en-US" sz="1600" b="1" dirty="0">
                <a:solidFill>
                  <a:schemeClr val="tx1"/>
                </a:solidFill>
              </a:rPr>
              <a:t>FAMILY &amp; GAME </a:t>
            </a:r>
            <a:r>
              <a:rPr lang="en-US" sz="1600" dirty="0">
                <a:solidFill>
                  <a:schemeClr val="accent2"/>
                </a:solidFill>
              </a:rPr>
              <a:t>category and least are of </a:t>
            </a:r>
            <a:r>
              <a:rPr lang="en-US" sz="1600" b="1" dirty="0">
                <a:solidFill>
                  <a:schemeClr val="tx1"/>
                </a:solidFill>
              </a:rPr>
              <a:t>EVENTS &amp; BEAUTY </a:t>
            </a:r>
            <a:r>
              <a:rPr lang="en-US" sz="1600" dirty="0">
                <a:solidFill>
                  <a:schemeClr val="accent2"/>
                </a:solidFill>
              </a:rPr>
              <a:t>Category.</a:t>
            </a:r>
            <a:endParaRPr lang="en-IN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446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67B43-B7C7-B4E8-0014-839FFDED4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85980"/>
            <a:ext cx="5941866" cy="418454"/>
          </a:xfrm>
        </p:spPr>
        <p:txBody>
          <a:bodyPr/>
          <a:lstStyle/>
          <a:p>
            <a:r>
              <a:rPr lang="en-US" sz="2000" dirty="0"/>
              <a:t>What are the installs across various categories?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DD2F61-7E9D-A088-B03B-1961A0526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549" y="867727"/>
            <a:ext cx="5098942" cy="375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B09C4702-908C-8C15-BB88-814BECB6E7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3877689"/>
              </p:ext>
            </p:extLst>
          </p:nvPr>
        </p:nvGraphicFramePr>
        <p:xfrm>
          <a:off x="6043210" y="759418"/>
          <a:ext cx="2753020" cy="38095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3149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A1508746-2BDE-49BD-B087-57BFDA780D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graphicEl>
                                              <a:dgm id="{A1508746-2BDE-49BD-B087-57BFDA780D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258FDB4-C581-4420-8872-1A24EE573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graphicEl>
                                              <a:dgm id="{9258FDB4-C581-4420-8872-1A24EE57356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A82D2BE-3E1B-4B57-8D49-8BE3E99078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graphicEl>
                                              <a:dgm id="{6A82D2BE-3E1B-4B57-8D49-8BE3E99078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BA1F221-A964-4831-8776-F65BD5B0609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graphicEl>
                                              <a:dgm id="{6BA1F221-A964-4831-8776-F65BD5B0609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1E54FCD-6189-48F3-859F-991F74AB10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graphicEl>
                                              <a:dgm id="{11E54FCD-6189-48F3-859F-991F74AB10A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DAC2DF1-9320-465C-967F-5356876C3DE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graphicEl>
                                              <a:dgm id="{BDAC2DF1-9320-465C-967F-5356876C3DE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D9B8BCC-CB32-463E-8D21-BBF579A572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graphicEl>
                                              <a:dgm id="{6D9B8BCC-CB32-463E-8D21-BBF579A572B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E82F9DA-AA6B-441B-BDCA-1C3F6D6A8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graphicEl>
                                              <a:dgm id="{DE82F9DA-AA6B-441B-BDCA-1C3F6D6A8F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E721FB24-1A52-4A9A-B8F1-604CE222AB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>
                                            <p:graphicEl>
                                              <a:dgm id="{E721FB24-1A52-4A9A-B8F1-604CE222AB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lvlOne"/>
        </p:bldSub>
      </p:bldGraphic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1C2E9-7590-5AF2-2671-1C1FD9A79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69" y="120868"/>
            <a:ext cx="8520600" cy="572700"/>
          </a:xfrm>
        </p:spPr>
        <p:txBody>
          <a:bodyPr/>
          <a:lstStyle/>
          <a:p>
            <a:r>
              <a:rPr lang="en-US" sz="2000" dirty="0"/>
              <a:t>How does the price vary across major categories?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1E8505-CA20-E85B-FFFB-30D8D9046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69" y="693971"/>
            <a:ext cx="4908484" cy="27353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A0644BE-7A96-E543-5D44-C254DD18C6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53186" y="519769"/>
            <a:ext cx="3500883" cy="3984407"/>
          </a:xfrm>
        </p:spPr>
        <p:txBody>
          <a:bodyPr/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Many factors should be considered while selecting the right pricing for your mobile app. It is important to re-evaluate the app price before entering the market.</a:t>
            </a:r>
            <a:endParaRPr lang="en-US" sz="1600" b="1" dirty="0">
              <a:solidFill>
                <a:srgbClr val="FF0000"/>
              </a:solidFill>
              <a:sym typeface="Wingdings" panose="05000000000000000000" pitchFamily="2" charset="2"/>
            </a:endParaRP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Here we can see that different apps categories demand different price ranges. Some apps that are simple and easy are free like tools and games.</a:t>
            </a:r>
          </a:p>
          <a:p>
            <a:pPr>
              <a:buClrTx/>
            </a:pPr>
            <a:endParaRPr lang="en-IN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ash Stack">
                <a:extLst>
                  <a:ext uri="{FF2B5EF4-FFF2-40B4-BE49-F238E27FC236}">
                    <a16:creationId xmlns:a16="http://schemas.microsoft.com/office/drawing/2014/main" id="{046FD65B-BE49-9A1F-E485-BA24AE14A79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8447995"/>
                  </p:ext>
                </p:extLst>
              </p:nvPr>
            </p:nvGraphicFramePr>
            <p:xfrm>
              <a:off x="7134971" y="3717124"/>
              <a:ext cx="771041" cy="130739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771041" cy="1307394"/>
                    </a:xfrm>
                    <a:prstGeom prst="rect">
                      <a:avLst/>
                    </a:prstGeom>
                  </am3d:spPr>
                  <am3d:camera>
                    <am3d:pos x="0" y="0" z="590797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801295" d="1000000"/>
                    <am3d:preTrans dx="72610" dy="-17721820" dz="-951050"/>
                    <am3d:scale>
                      <am3d:sx n="1000000" d="1000000"/>
                      <am3d:sy n="1000000" d="1000000"/>
                      <am3d:sz n="1000000" d="1000000"/>
                    </am3d:scale>
                    <am3d:rot ax="785913" ay="132499" az="3081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14595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ash Stack">
                <a:extLst>
                  <a:ext uri="{FF2B5EF4-FFF2-40B4-BE49-F238E27FC236}">
                    <a16:creationId xmlns:a16="http://schemas.microsoft.com/office/drawing/2014/main" id="{046FD65B-BE49-9A1F-E485-BA24AE14A79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34971" y="3717124"/>
                <a:ext cx="771041" cy="1307394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D747635E-C3DC-B6DC-B70E-C68FBAAAB9A6}"/>
              </a:ext>
            </a:extLst>
          </p:cNvPr>
          <p:cNvSpPr txBox="1"/>
          <p:nvPr/>
        </p:nvSpPr>
        <p:spPr>
          <a:xfrm>
            <a:off x="431208" y="3717124"/>
            <a:ext cx="54426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All Game apps are comparatively low in price, may be that's the reason game apps have more number of downloads, as we have seen earlier. Hence, </a:t>
            </a:r>
            <a:r>
              <a:rPr lang="en-US" sz="1600" b="1" dirty="0">
                <a:solidFill>
                  <a:srgbClr val="FF0000"/>
                </a:solidFill>
              </a:rPr>
              <a:t>Lower the app price </a:t>
            </a: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 </a:t>
            </a:r>
            <a:r>
              <a:rPr lang="en-US" sz="1600" b="1" dirty="0">
                <a:solidFill>
                  <a:srgbClr val="FF0000"/>
                </a:solidFill>
              </a:rPr>
              <a:t>More</a:t>
            </a:r>
            <a:r>
              <a:rPr lang="en-US" sz="1600" b="1" dirty="0">
                <a:solidFill>
                  <a:srgbClr val="FF0000"/>
                </a:solidFill>
                <a:sym typeface="Wingdings" panose="05000000000000000000" pitchFamily="2" charset="2"/>
              </a:rPr>
              <a:t> are the installs!!!</a:t>
            </a: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875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FE611-B8DA-C21A-9EDF-C5BE7AE57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" y="78955"/>
            <a:ext cx="8520600" cy="572700"/>
          </a:xfrm>
        </p:spPr>
        <p:txBody>
          <a:bodyPr/>
          <a:lstStyle/>
          <a:p>
            <a:r>
              <a:rPr lang="en-US" sz="2000" dirty="0"/>
              <a:t>How many apps are paid?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BF6BE-EC75-66FC-6332-3D89C7D1F5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122" y="712922"/>
            <a:ext cx="3881989" cy="2131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4D139B2-9ACF-3675-BA8D-812378794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1686" y="3103753"/>
            <a:ext cx="8500628" cy="1452749"/>
          </a:xfrm>
        </p:spPr>
        <p:txBody>
          <a:bodyPr/>
          <a:lstStyle/>
          <a:p>
            <a:pPr>
              <a:buClrTx/>
            </a:pP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From the above pie chart, we can conclude </a:t>
            </a:r>
            <a:r>
              <a:rPr lang="en-US" b="1" i="0" dirty="0">
                <a:solidFill>
                  <a:schemeClr val="tx1"/>
                </a:solidFill>
                <a:effectLst/>
                <a:latin typeface="+mj-lt"/>
              </a:rPr>
              <a:t>92.6% apps </a:t>
            </a:r>
            <a:r>
              <a:rPr lang="en-US" b="0" i="0" dirty="0">
                <a:solidFill>
                  <a:srgbClr val="212121"/>
                </a:solidFill>
                <a:effectLst/>
                <a:latin typeface="+mj-lt"/>
              </a:rPr>
              <a:t>on google play store are free.</a:t>
            </a:r>
          </a:p>
          <a:p>
            <a:pPr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Even from the </a:t>
            </a:r>
            <a:r>
              <a:rPr lang="en-US" b="1" dirty="0">
                <a:solidFill>
                  <a:schemeClr val="tx1"/>
                </a:solidFill>
                <a:latin typeface="+mj-lt"/>
              </a:rPr>
              <a:t>7.4% </a:t>
            </a:r>
            <a:r>
              <a:rPr lang="en-US" dirty="0">
                <a:solidFill>
                  <a:srgbClr val="212121"/>
                </a:solidFill>
                <a:latin typeface="+mj-lt"/>
              </a:rPr>
              <a:t>of paid apps, most of the apps has price range under 100 dollars.</a:t>
            </a:r>
            <a:endParaRPr lang="en-US" b="0" i="0" dirty="0">
              <a:solidFill>
                <a:srgbClr val="212121"/>
              </a:solidFill>
              <a:effectLst/>
              <a:latin typeface="+mj-lt"/>
            </a:endParaRPr>
          </a:p>
          <a:p>
            <a:pPr>
              <a:buClrTx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>
              <a:buClrTx/>
            </a:pPr>
            <a:endParaRPr lang="en-US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>
              <a:buClrTx/>
            </a:pP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DF0E1C-9DB5-97DF-EF09-37A91E3CD277}"/>
              </a:ext>
            </a:extLst>
          </p:cNvPr>
          <p:cNvSpPr txBox="1"/>
          <p:nvPr/>
        </p:nvSpPr>
        <p:spPr>
          <a:xfrm>
            <a:off x="1654350" y="4581951"/>
            <a:ext cx="2220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So less the price</a:t>
            </a:r>
            <a:endParaRPr lang="en-IN" sz="2000" b="1" dirty="0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02F1ED-5265-D156-9731-AA128382C771}"/>
              </a:ext>
            </a:extLst>
          </p:cNvPr>
          <p:cNvSpPr txBox="1"/>
          <p:nvPr/>
        </p:nvSpPr>
        <p:spPr>
          <a:xfrm>
            <a:off x="4987872" y="4581951"/>
            <a:ext cx="28296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</a:rPr>
              <a:t>More are the installs!!</a:t>
            </a:r>
            <a:endParaRPr lang="en-IN" sz="2000" b="1" dirty="0">
              <a:solidFill>
                <a:schemeClr val="tx1"/>
              </a:solidFill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E125D5A-4048-ECCB-41A5-D23F04823944}"/>
              </a:ext>
            </a:extLst>
          </p:cNvPr>
          <p:cNvCxnSpPr/>
          <p:nvPr/>
        </p:nvCxnSpPr>
        <p:spPr>
          <a:xfrm>
            <a:off x="3983064" y="4782006"/>
            <a:ext cx="93764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5A739FC4-E6D5-FC0F-F945-8DD84759C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896" y="659404"/>
            <a:ext cx="2456480" cy="2120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179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AFBAF-E5C6-AEF0-1BD8-783D94BC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14" y="111812"/>
            <a:ext cx="7770967" cy="539117"/>
          </a:xfrm>
        </p:spPr>
        <p:txBody>
          <a:bodyPr/>
          <a:lstStyle/>
          <a:p>
            <a:r>
              <a:rPr lang="en-US" sz="2000" dirty="0"/>
              <a:t>Now let’s see how ratings are performing!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A73B7D-975A-EA0F-327D-8FCD26C51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88" y="597065"/>
            <a:ext cx="3805742" cy="28198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F211C-1F77-7DAF-6002-A5B940CDA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44" y="469327"/>
            <a:ext cx="4016599" cy="31069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3FF082A-E293-874E-DBEC-E6CA05FB0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891" y="3717275"/>
            <a:ext cx="8500628" cy="829160"/>
          </a:xfrm>
        </p:spPr>
        <p:txBody>
          <a:bodyPr/>
          <a:lstStyle/>
          <a:p>
            <a:pPr>
              <a:buClrTx/>
            </a:pPr>
            <a:r>
              <a:rPr lang="en-US" dirty="0">
                <a:solidFill>
                  <a:schemeClr val="accent2"/>
                </a:solidFill>
              </a:rPr>
              <a:t>We can observe that average rating across all app categories is </a:t>
            </a:r>
            <a:r>
              <a:rPr lang="en-US" b="1" dirty="0">
                <a:solidFill>
                  <a:schemeClr val="tx1"/>
                </a:solidFill>
              </a:rPr>
              <a:t>4.217</a:t>
            </a:r>
            <a:r>
              <a:rPr lang="en-US" dirty="0">
                <a:solidFill>
                  <a:schemeClr val="accent2"/>
                </a:solidFill>
              </a:rPr>
              <a:t>.</a:t>
            </a:r>
          </a:p>
          <a:p>
            <a:pPr>
              <a:buClrTx/>
            </a:pPr>
            <a:r>
              <a:rPr lang="en-US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 small spike at rating 1 emphasizes that a few apps has been rated poorly and hence the subsequent installs are affected.</a:t>
            </a:r>
          </a:p>
          <a:p>
            <a:pPr>
              <a:buClrTx/>
            </a:pPr>
            <a:endParaRPr lang="en-IN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57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19129-CEDA-6921-4767-FBEBBAA30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en-US" sz="2000" dirty="0"/>
              <a:t>Content: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52E5EB18-61C6-F15E-293A-F568334958CE}"/>
              </a:ext>
            </a:extLst>
          </p:cNvPr>
          <p:cNvSpPr txBox="1">
            <a:spLocks/>
          </p:cNvSpPr>
          <p:nvPr/>
        </p:nvSpPr>
        <p:spPr>
          <a:xfrm>
            <a:off x="164466" y="414904"/>
            <a:ext cx="8363744" cy="4127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Problem Statement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Why Google Play Store and it’s data?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EDA and process involved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Data Understanding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Data Cleaning and Manipulations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Correlation Heatmaps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Exploratory Data Analysis(EDA):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Bivariate Analysis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Categories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Price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Ratings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Installs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App Revenue</a:t>
            </a:r>
          </a:p>
          <a:p>
            <a:pPr lvl="1">
              <a:spcBef>
                <a:spcPts val="0"/>
              </a:spcBef>
              <a:buClrTx/>
            </a:pPr>
            <a:r>
              <a:rPr lang="en-US" dirty="0">
                <a:solidFill>
                  <a:srgbClr val="212121"/>
                </a:solidFill>
                <a:latin typeface="+mj-lt"/>
              </a:rPr>
              <a:t>Sentiments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Challenges faced during data exploration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Conclusions of our analysis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Predictions </a:t>
            </a:r>
          </a:p>
          <a:p>
            <a:pPr lvl="1">
              <a:buClrTx/>
            </a:pPr>
            <a:endParaRPr lang="en-US" sz="1200" dirty="0">
              <a:solidFill>
                <a:srgbClr val="212121"/>
              </a:solidFill>
              <a:latin typeface="+mj-lt"/>
            </a:endParaRPr>
          </a:p>
          <a:p>
            <a:pPr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  <a:p>
            <a:pPr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</p:txBody>
      </p:sp>
      <p:pic>
        <p:nvPicPr>
          <p:cNvPr id="3" name="Picture 2" descr="agenda">
            <a:extLst>
              <a:ext uri="{FF2B5EF4-FFF2-40B4-BE49-F238E27FC236}">
                <a16:creationId xmlns:a16="http://schemas.microsoft.com/office/drawing/2014/main" id="{5BF5E8CD-FB3A-C9E7-2528-DB35ACD0C9C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58850" y="286350"/>
            <a:ext cx="3769360" cy="4421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99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07381-4208-2A11-395B-5FFAE69B6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155" y="45295"/>
            <a:ext cx="8520600" cy="572700"/>
          </a:xfrm>
        </p:spPr>
        <p:txBody>
          <a:bodyPr/>
          <a:lstStyle/>
          <a:p>
            <a:r>
              <a:rPr lang="en-US" sz="2000" dirty="0"/>
              <a:t>How does installs perform against rating?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9491FA-0E3B-5089-5FCB-DB2B9D15BC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2476" y="506520"/>
            <a:ext cx="5245321" cy="3353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E8F3C41A-AE9D-EC22-C565-8D57FEC69E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8798" y="774915"/>
            <a:ext cx="3504159" cy="2433234"/>
          </a:xfrm>
        </p:spPr>
        <p:txBody>
          <a:bodyPr/>
          <a:lstStyle/>
          <a:p>
            <a:pPr>
              <a:lnSpc>
                <a:spcPct val="100000"/>
              </a:lnSpc>
              <a:buClrTx/>
            </a:pPr>
            <a:r>
              <a:rPr lang="en-US" sz="1600" dirty="0">
                <a:solidFill>
                  <a:schemeClr val="accent2"/>
                </a:solidFill>
              </a:rPr>
              <a:t>Here, we can observe that higher the rating, more the no of installs. </a:t>
            </a:r>
            <a:r>
              <a:rPr lang="en-US" sz="1600" b="1" dirty="0">
                <a:solidFill>
                  <a:schemeClr val="accent2"/>
                </a:solidFill>
              </a:rPr>
              <a:t>But this correlation slightly changes after 4.5 ratings</a:t>
            </a:r>
            <a:r>
              <a:rPr lang="en-US" sz="1600" dirty="0">
                <a:solidFill>
                  <a:schemeClr val="accent2"/>
                </a:solidFill>
              </a:rPr>
              <a:t>. The probable reason could be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Tx/>
            </a:pPr>
            <a:r>
              <a:rPr lang="en-US" dirty="0">
                <a:solidFill>
                  <a:schemeClr val="accent2"/>
                </a:solidFill>
              </a:rPr>
              <a:t>Increase in the size of an app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buClrTx/>
            </a:pPr>
            <a:r>
              <a:rPr lang="en-US" dirty="0">
                <a:solidFill>
                  <a:schemeClr val="accent2"/>
                </a:solidFill>
              </a:rPr>
              <a:t>Increase in the price of an app</a:t>
            </a:r>
          </a:p>
          <a:p>
            <a:pPr>
              <a:buClrTx/>
            </a:pP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4F8D0495-C5B4-5E7A-6F1E-9949EEC20B67}"/>
              </a:ext>
            </a:extLst>
          </p:cNvPr>
          <p:cNvSpPr txBox="1">
            <a:spLocks/>
          </p:cNvSpPr>
          <p:nvPr/>
        </p:nvSpPr>
        <p:spPr>
          <a:xfrm>
            <a:off x="124155" y="2948639"/>
            <a:ext cx="3348321" cy="1580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One interesting insight is after 4.0, the ratings are slightly dipped. The reason is increase in price! But as soon as the prices are decreased, the ratings are again up.</a:t>
            </a:r>
            <a:endParaRPr lang="en-IN" sz="1600" dirty="0">
              <a:solidFill>
                <a:schemeClr val="accent2"/>
              </a:solidFill>
            </a:endParaRPr>
          </a:p>
          <a:p>
            <a:pPr>
              <a:buClrTx/>
            </a:pPr>
            <a:endParaRPr lang="en-US" sz="1600" dirty="0">
              <a:solidFill>
                <a:schemeClr val="accent2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88FBBA-06C2-69D1-BCE8-26E59BFB30E4}"/>
              </a:ext>
            </a:extLst>
          </p:cNvPr>
          <p:cNvSpPr/>
          <p:nvPr/>
        </p:nvSpPr>
        <p:spPr>
          <a:xfrm>
            <a:off x="7131618" y="2518648"/>
            <a:ext cx="464949" cy="418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C6EC0691-377E-BE75-A46C-CEAECD34078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0469818"/>
              </p:ext>
            </p:extLst>
          </p:nvPr>
        </p:nvGraphicFramePr>
        <p:xfrm>
          <a:off x="5071540" y="3462377"/>
          <a:ext cx="2470782" cy="16815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95307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1BA3A-60AF-161B-FD4A-B5EFCCB60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61" y="57567"/>
            <a:ext cx="8520600" cy="570114"/>
          </a:xfrm>
        </p:spPr>
        <p:txBody>
          <a:bodyPr/>
          <a:lstStyle/>
          <a:p>
            <a:r>
              <a:rPr lang="en-US" sz="2000" dirty="0"/>
              <a:t>Does an app price affect it’s rating?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F72F93-EE17-CED8-A57E-4E69AF60D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0" y="627680"/>
            <a:ext cx="4570856" cy="3897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4411921D-AA45-4D5A-7AFF-58A965F39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27035" y="1015139"/>
            <a:ext cx="3504159" cy="3510366"/>
          </a:xfrm>
        </p:spPr>
        <p:txBody>
          <a:bodyPr/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Here, we can observe that for high priced apps, the ratings are mostly more than 3.0.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But for free or apps with price less than 50 dollars, ratings do not usually follow any specific pattern. 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They are scattered from 1 to 5. The reasons for such diverse rating pattern could be user experience or size.</a:t>
            </a:r>
          </a:p>
        </p:txBody>
      </p:sp>
    </p:spTree>
    <p:extLst>
      <p:ext uri="{BB962C8B-B14F-4D97-AF65-F5344CB8AC3E}">
        <p14:creationId xmlns:p14="http://schemas.microsoft.com/office/powerpoint/2010/main" val="1819314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0FF95-65A5-DDC3-0856-FA3F9F7FE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75" y="60723"/>
            <a:ext cx="5174700" cy="572700"/>
          </a:xfrm>
        </p:spPr>
        <p:txBody>
          <a:bodyPr/>
          <a:lstStyle/>
          <a:p>
            <a:r>
              <a:rPr lang="en-US" sz="2000" dirty="0"/>
              <a:t>Does size of an app affect it’s rating?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FE60D8-A38D-4ED8-50E9-6D7A80D30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084" y="842685"/>
            <a:ext cx="3622187" cy="34581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8E894CE-65F7-B715-61D6-5530736DD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6975" y="795489"/>
            <a:ext cx="5060197" cy="4300779"/>
          </a:xfrm>
        </p:spPr>
        <p:txBody>
          <a:bodyPr/>
          <a:lstStyle/>
          <a:p>
            <a:pPr>
              <a:buClrTx/>
            </a:pPr>
            <a:endParaRPr lang="en-US" sz="1600" dirty="0">
              <a:solidFill>
                <a:schemeClr val="accent2"/>
              </a:solidFill>
            </a:endParaRP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People generally prefer apps with less size due to data and/size constraints. As the size of an app increases, it's rating decreases.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Surprisingly, there are few apps whose size is close to 100 MBs but still has 4/5 stars as a review. Though this number is less, we can't ignore a fact that the </a:t>
            </a:r>
            <a:r>
              <a:rPr lang="en-US" sz="1600" b="1" dirty="0">
                <a:solidFill>
                  <a:schemeClr val="accent2"/>
                </a:solidFill>
              </a:rPr>
              <a:t>rating also depends upon the content that the app </a:t>
            </a:r>
            <a:r>
              <a:rPr lang="en-US" sz="1600" dirty="0">
                <a:solidFill>
                  <a:schemeClr val="accent2"/>
                </a:solidFill>
              </a:rPr>
              <a:t>is serving.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Also, some of the paid apps has less ratings. So price and ratings are poorly correlated.</a:t>
            </a:r>
          </a:p>
        </p:txBody>
      </p:sp>
    </p:spTree>
    <p:extLst>
      <p:ext uri="{BB962C8B-B14F-4D97-AF65-F5344CB8AC3E}">
        <p14:creationId xmlns:p14="http://schemas.microsoft.com/office/powerpoint/2010/main" val="14156508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61480-25ED-F10B-C477-18EDD8201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22" y="0"/>
            <a:ext cx="5988361" cy="572700"/>
          </a:xfrm>
        </p:spPr>
        <p:txBody>
          <a:bodyPr/>
          <a:lstStyle/>
          <a:p>
            <a:r>
              <a:rPr lang="en-US" sz="2000" dirty="0"/>
              <a:t>Does update of an app affect it’s rating?</a:t>
            </a:r>
            <a:endParaRPr lang="en-IN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F5B77E-C28F-2448-4A5C-70B5F285BE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8993"/>
            <a:ext cx="4379556" cy="31055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F1D542E8-B142-683F-7214-C2CADAA87C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5985" y="653176"/>
            <a:ext cx="3858031" cy="3471330"/>
          </a:xfrm>
        </p:spPr>
        <p:txBody>
          <a:bodyPr/>
          <a:lstStyle/>
          <a:p>
            <a:pPr>
              <a:buClrTx/>
            </a:pPr>
            <a:endParaRPr lang="en-US" sz="1600" dirty="0">
              <a:solidFill>
                <a:schemeClr val="accent2"/>
              </a:solidFill>
            </a:endParaRP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We can see that the latest the update year, more are the ratings.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It is observed that from 2010 to 2011, the user experience of the apps was not good and it resulted into drastic dip in the ratings.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But from 2014, the trend got reversed. The ratings have gone up year-on-year highlighting the great user experience.</a:t>
            </a:r>
          </a:p>
        </p:txBody>
      </p:sp>
    </p:spTree>
    <p:extLst>
      <p:ext uri="{BB962C8B-B14F-4D97-AF65-F5344CB8AC3E}">
        <p14:creationId xmlns:p14="http://schemas.microsoft.com/office/powerpoint/2010/main" val="21033875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D911-0EED-F874-E75F-40D8FE55B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10" y="119561"/>
            <a:ext cx="8520600" cy="572700"/>
          </a:xfrm>
        </p:spPr>
        <p:txBody>
          <a:bodyPr/>
          <a:lstStyle/>
          <a:p>
            <a:r>
              <a:rPr lang="en-US" sz="2000" dirty="0"/>
              <a:t>Let’s explore content rating!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89D5C1-EACE-839F-CD08-B56C966F3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6741" y="648992"/>
            <a:ext cx="4578316" cy="3690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3397C018-ADB3-49EC-5382-3AF73BEC34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211" y="678052"/>
            <a:ext cx="3858031" cy="3471330"/>
          </a:xfrm>
        </p:spPr>
        <p:txBody>
          <a:bodyPr/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Mostly 90% of total apps are targeting audience in </a:t>
            </a:r>
            <a:r>
              <a:rPr lang="en-US" sz="1600" b="1" dirty="0">
                <a:solidFill>
                  <a:schemeClr val="accent2"/>
                </a:solidFill>
              </a:rPr>
              <a:t>every age group</a:t>
            </a:r>
            <a:r>
              <a:rPr lang="en-US" sz="1600" dirty="0">
                <a:solidFill>
                  <a:schemeClr val="accent2"/>
                </a:solidFill>
              </a:rPr>
              <a:t> and hence they are available for everyone.</a:t>
            </a:r>
          </a:p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Very few(less then 500 apps) are catering to only adult population i.e. Mature 17+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2E1BD-4B38-4B9C-909D-37414CBD3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93" y="3315686"/>
            <a:ext cx="1860068" cy="1609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771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3FC94-80B6-9E9A-81E1-471A50A79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46" y="103541"/>
            <a:ext cx="6701285" cy="572700"/>
          </a:xfrm>
        </p:spPr>
        <p:txBody>
          <a:bodyPr/>
          <a:lstStyle/>
          <a:p>
            <a:r>
              <a:rPr lang="en-US" sz="2000" dirty="0"/>
              <a:t>How much money the apps have generated?</a:t>
            </a:r>
            <a:endParaRPr lang="en-IN" sz="2000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99F40FBC-E239-2396-0A7C-E8AA4419A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8790" y="3255068"/>
            <a:ext cx="8361336" cy="1212191"/>
          </a:xfrm>
        </p:spPr>
        <p:txBody>
          <a:bodyPr/>
          <a:lstStyle/>
          <a:p>
            <a:pPr>
              <a:buClrTx/>
            </a:pPr>
            <a:r>
              <a:rPr lang="en-US" sz="1600" dirty="0">
                <a:solidFill>
                  <a:schemeClr val="accent2"/>
                </a:solidFill>
              </a:rPr>
              <a:t>We tried to utilize the information given in ‘installs’ and ‘price’, to calculate the revenue generated by apps.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chemeClr val="accent2"/>
                </a:solidFill>
              </a:rPr>
              <a:t>The category which generated the highest revenue is </a:t>
            </a:r>
            <a:r>
              <a:rPr lang="en-US" sz="1600" b="1" dirty="0">
                <a:solidFill>
                  <a:schemeClr val="accent2"/>
                </a:solidFill>
              </a:rPr>
              <a:t>FAMILY. 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chemeClr val="accent2"/>
                </a:solidFill>
              </a:rPr>
              <a:t>The app named </a:t>
            </a:r>
            <a:r>
              <a:rPr lang="en-US" sz="1600" b="1" dirty="0">
                <a:solidFill>
                  <a:schemeClr val="accent2"/>
                </a:solidFill>
              </a:rPr>
              <a:t>I’m Rich-Trump Edition </a:t>
            </a:r>
            <a:r>
              <a:rPr lang="en-US" sz="1600" dirty="0">
                <a:solidFill>
                  <a:schemeClr val="accent2"/>
                </a:solidFill>
              </a:rPr>
              <a:t>collected the highest money through installs.</a:t>
            </a:r>
            <a:endParaRPr lang="en-US" sz="1600" b="1" dirty="0">
              <a:solidFill>
                <a:schemeClr val="accent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77450-59A7-DBD3-9A5E-94A813B7EC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09" y="720153"/>
            <a:ext cx="4096049" cy="2275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B347EDE-55FF-4850-4A01-BC1787A29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203" y="676241"/>
            <a:ext cx="4153388" cy="23603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80494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C7A87-D200-39C4-B762-A25F04BF1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05" y="180856"/>
            <a:ext cx="7460700" cy="755700"/>
          </a:xfrm>
        </p:spPr>
        <p:txBody>
          <a:bodyPr>
            <a:noAutofit/>
          </a:bodyPr>
          <a:lstStyle/>
          <a:p>
            <a:r>
              <a:rPr lang="en-US" sz="2000" dirty="0"/>
              <a:t>How Size, Reviews, Installs and Price of apps are correlated?</a:t>
            </a:r>
            <a:br>
              <a:rPr lang="en-US" sz="2400" dirty="0"/>
            </a:br>
            <a:endParaRPr lang="en-IN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C6D4A07-1BD0-851C-C1F7-8B00C9F0A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6" y="533182"/>
            <a:ext cx="5395824" cy="447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455128E5-CCEC-5DCA-F5CC-7277C7B7AD2B}"/>
              </a:ext>
            </a:extLst>
          </p:cNvPr>
          <p:cNvSpPr/>
          <p:nvPr/>
        </p:nvSpPr>
        <p:spPr>
          <a:xfrm>
            <a:off x="3060916" y="1642821"/>
            <a:ext cx="689675" cy="62768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1B621-8AFF-87C5-3A39-7B93031377FB}"/>
              </a:ext>
            </a:extLst>
          </p:cNvPr>
          <p:cNvSpPr/>
          <p:nvPr/>
        </p:nvSpPr>
        <p:spPr>
          <a:xfrm>
            <a:off x="462367" y="4096720"/>
            <a:ext cx="689675" cy="62768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21699A22-14D5-1B22-C75C-9BE5200DE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7334536"/>
              </p:ext>
            </p:extLst>
          </p:nvPr>
        </p:nvGraphicFramePr>
        <p:xfrm>
          <a:off x="5734371" y="746715"/>
          <a:ext cx="3237413" cy="40500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FF314F1-E039-396D-B5A9-BB618985FBB3}"/>
              </a:ext>
            </a:extLst>
          </p:cNvPr>
          <p:cNvCxnSpPr/>
          <p:nvPr/>
        </p:nvCxnSpPr>
        <p:spPr>
          <a:xfrm>
            <a:off x="3812583" y="1956661"/>
            <a:ext cx="19295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5CFE9E-AE7C-3F90-9BD4-0B578A3B6904}"/>
              </a:ext>
            </a:extLst>
          </p:cNvPr>
          <p:cNvCxnSpPr>
            <a:cxnSpLocks/>
          </p:cNvCxnSpPr>
          <p:nvPr/>
        </p:nvCxnSpPr>
        <p:spPr>
          <a:xfrm flipV="1">
            <a:off x="1152042" y="3618854"/>
            <a:ext cx="4590080" cy="110554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595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15B52B6-1FC4-43F2-B2C3-51B9E16FE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graphicEl>
                                              <a:dgm id="{415B52B6-1FC4-43F2-B2C3-51B9E16FE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6A53C7-D671-4A19-B79B-22D33480B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graphicEl>
                                              <a:dgm id="{4C6A53C7-D671-4A19-B79B-22D33480B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Graphic spid="5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621C-1BA7-F50D-6E7B-A8CEE7E29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209" y="91300"/>
            <a:ext cx="7731920" cy="572700"/>
          </a:xfrm>
        </p:spPr>
        <p:txBody>
          <a:bodyPr/>
          <a:lstStyle/>
          <a:p>
            <a:r>
              <a:rPr lang="en-US" sz="2000" dirty="0"/>
              <a:t>Sentiments</a:t>
            </a:r>
            <a:endParaRPr lang="en-IN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D9B5D-2599-F403-D072-42AB4F02B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66" y="664000"/>
            <a:ext cx="2464267" cy="23314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7D498-BE05-8143-2FF3-ABDA0318A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418" y="607975"/>
            <a:ext cx="4415206" cy="2724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CE36A5A-DDA5-1B03-04E8-B7FC1AA77320}"/>
              </a:ext>
            </a:extLst>
          </p:cNvPr>
          <p:cNvSpPr txBox="1">
            <a:spLocks/>
          </p:cNvSpPr>
          <p:nvPr/>
        </p:nvSpPr>
        <p:spPr>
          <a:xfrm>
            <a:off x="234208" y="3332136"/>
            <a:ext cx="8328605" cy="1534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50"/>
              </a:spcBef>
              <a:buClrTx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The sentiment plot shows the results for positive reviews as high.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W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e can say that around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64%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 of the apps on google play store have received positive sentiments by the users.</a:t>
            </a:r>
          </a:p>
          <a:p>
            <a:pPr>
              <a:spcBef>
                <a:spcPts val="50"/>
              </a:spcBef>
              <a:buClrTx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A small chunk of apps-around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14.7%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+mj-lt"/>
              </a:rPr>
              <a:t>-have received negative sentiments as well.</a:t>
            </a:r>
          </a:p>
          <a:p>
            <a:pPr>
              <a:spcBef>
                <a:spcPts val="50"/>
              </a:spcBef>
              <a:buClrTx/>
            </a:pPr>
            <a:endParaRPr lang="en-US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114300" indent="0">
              <a:spcBef>
                <a:spcPts val="50"/>
              </a:spcBef>
              <a:buClrTx/>
              <a:buNone/>
            </a:pPr>
            <a:endParaRPr lang="en-US" sz="1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9640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129AC-38C4-872F-0462-48FBC649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7" y="28259"/>
            <a:ext cx="8520600" cy="572700"/>
          </a:xfrm>
        </p:spPr>
        <p:txBody>
          <a:bodyPr/>
          <a:lstStyle/>
          <a:p>
            <a:r>
              <a:rPr lang="en-US" sz="2000" dirty="0"/>
              <a:t>How does sentiment polarity and sentiment subjectivity are linked?</a:t>
            </a:r>
            <a:endParaRPr lang="en-IN" sz="2000" dirty="0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8CF06596-844E-5771-72DE-D0D8E92281C5}"/>
              </a:ext>
            </a:extLst>
          </p:cNvPr>
          <p:cNvSpPr txBox="1">
            <a:spLocks/>
          </p:cNvSpPr>
          <p:nvPr/>
        </p:nvSpPr>
        <p:spPr>
          <a:xfrm>
            <a:off x="157315" y="3344204"/>
            <a:ext cx="8382848" cy="177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As we can observe from the above graph that sentiment subjectivity mostly lies in the range of 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0.5 to 0.8</a:t>
            </a:r>
            <a:r>
              <a:rPr lang="en-US" sz="1600" dirty="0">
                <a:solidFill>
                  <a:srgbClr val="212121"/>
                </a:solidFill>
                <a:latin typeface="Roboto" panose="02000000000000000000" pitchFamily="2" charset="0"/>
              </a:rPr>
              <a:t>. It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means, people are giving reviews more 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opinion and experience based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rather than 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facts.</a:t>
            </a:r>
            <a:endParaRPr lang="en-US" sz="16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Clr>
                <a:schemeClr val="accent2"/>
              </a:buClr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Sentiment subjectivity is mostly scattered around -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0.5 to 0.75 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this shows that polarity is not always proportional to sentiment subjectivity but in maximum number of cases 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it shows a proportional behavior</a:t>
            </a:r>
            <a:r>
              <a:rPr lang="en-US" sz="16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114300" indent="0">
              <a:spcBef>
                <a:spcPts val="50"/>
              </a:spcBef>
              <a:buClrTx/>
              <a:buNone/>
            </a:pPr>
            <a:endParaRPr lang="en-US" sz="16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2052" name="Picture 4" descr="Sentiment Analysis using SVM. Sentiment Analysis is the NLP technique… | by  Vasista Reddy | Medium">
            <a:extLst>
              <a:ext uri="{FF2B5EF4-FFF2-40B4-BE49-F238E27FC236}">
                <a16:creationId xmlns:a16="http://schemas.microsoft.com/office/drawing/2014/main" id="{2D83F318-79BB-CB6C-3661-976366F71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242" y="1152093"/>
            <a:ext cx="3312611" cy="144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75E5C51-5FC3-0472-812F-286F380D1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17" y="585779"/>
            <a:ext cx="4998183" cy="271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5190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F61C-FEDF-A259-0AED-C703CFA4A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344" y="0"/>
            <a:ext cx="8520600" cy="572700"/>
          </a:xfrm>
        </p:spPr>
        <p:txBody>
          <a:bodyPr/>
          <a:lstStyle/>
          <a:p>
            <a:r>
              <a:rPr lang="en-US" sz="2000" dirty="0"/>
              <a:t>Sentiments </a:t>
            </a:r>
            <a:endParaRPr lang="en-IN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2705DB-2AAD-1755-4E6A-3368265AE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668" y="572700"/>
            <a:ext cx="7517952" cy="2088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B5AF6C0F-F5CB-5216-A92F-7A01DE8BACFE}"/>
              </a:ext>
            </a:extLst>
          </p:cNvPr>
          <p:cNvSpPr txBox="1">
            <a:spLocks/>
          </p:cNvSpPr>
          <p:nvPr/>
        </p:nvSpPr>
        <p:spPr>
          <a:xfrm>
            <a:off x="300344" y="2660854"/>
            <a:ext cx="8363744" cy="21387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The polarity score lies in the range of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[-1,1]. 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Here, we can see from our calculations and the Sentiment Polarity Density distribution graph that the Mean Sentiment Polarity Score is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0.18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 which resembles a good average sentiment score(Majority of the users liking the apps).</a:t>
            </a:r>
          </a:p>
          <a:p>
            <a:pPr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The subjectivity is a float within the range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[0.0, 1.0] 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where 0.0 is very objective and 1.0 is very subjective. As per our analysis and plotted graph, the Mean Sentiment Subjectivity Score is </a:t>
            </a:r>
            <a:r>
              <a:rPr lang="en-US" sz="1600" b="1" i="0" dirty="0">
                <a:solidFill>
                  <a:srgbClr val="212121"/>
                </a:solidFill>
                <a:effectLst/>
                <a:latin typeface="+mj-lt"/>
              </a:rPr>
              <a:t>0.49</a:t>
            </a: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. That means around 50% users are sharing personal opinion while others 50% are just sharing the factual information in reviews</a:t>
            </a:r>
            <a:r>
              <a:rPr lang="en-US" sz="160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>
              <a:spcBef>
                <a:spcPts val="50"/>
              </a:spcBef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  <a:p>
            <a:pPr>
              <a:spcBef>
                <a:spcPts val="50"/>
              </a:spcBef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66107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6C04F1-49DB-9E58-5EAB-D0ECA78EE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3066"/>
            <a:ext cx="8520600" cy="572700"/>
          </a:xfrm>
        </p:spPr>
        <p:txBody>
          <a:bodyPr/>
          <a:lstStyle/>
          <a:p>
            <a:r>
              <a:rPr lang="en-US" sz="2000" dirty="0"/>
              <a:t>Problem Statement: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CD67623C-307A-595A-3DBB-3E70AC59384D}"/>
              </a:ext>
            </a:extLst>
          </p:cNvPr>
          <p:cNvSpPr txBox="1">
            <a:spLocks/>
          </p:cNvSpPr>
          <p:nvPr/>
        </p:nvSpPr>
        <p:spPr>
          <a:xfrm>
            <a:off x="2332495" y="1113299"/>
            <a:ext cx="6499805" cy="4101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The Play Store apps data has enormous potential to drive app-making businesses to success. Actionable insights can be drawn for developers to work on and capture the Android market.</a:t>
            </a:r>
          </a:p>
          <a:p>
            <a:pPr algn="l"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Each app (row) has values for category, rating, size, and more. Another dataset contains customer reviews of the android apps.</a:t>
            </a:r>
          </a:p>
          <a:p>
            <a:pPr algn="l">
              <a:buClrTx/>
            </a:pPr>
            <a:r>
              <a:rPr lang="en-US" sz="1600" i="0" dirty="0">
                <a:solidFill>
                  <a:srgbClr val="212121"/>
                </a:solidFill>
                <a:effectLst/>
                <a:latin typeface="+mj-lt"/>
              </a:rPr>
              <a:t>Our main objective is to perform EDA on the given dataset to discover key factors responsible for app engagement and success.</a:t>
            </a:r>
          </a:p>
          <a:p>
            <a:pPr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We need to analyze the data and come up with meaningful insights that would actually help business to strategize their moves.</a:t>
            </a:r>
            <a:endParaRPr lang="en-US" sz="1600" i="0" dirty="0">
              <a:solidFill>
                <a:srgbClr val="212121"/>
              </a:solidFill>
              <a:effectLst/>
              <a:latin typeface="+mj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E6415355-EC1E-3F95-5C8A-F26649C8E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9304598"/>
                  </p:ext>
                </p:extLst>
              </p:nvPr>
            </p:nvGraphicFramePr>
            <p:xfrm rot="5400000">
              <a:off x="127469" y="1964980"/>
              <a:ext cx="2285763" cy="992910"/>
            </p:xfrm>
            <a:graphic>
              <a:graphicData uri="http://schemas.microsoft.com/office/drawing/2017/model3d">
                <am3d:model3d r:embed="rId2">
                  <am3d:spPr>
                    <a:xfrm rot="5400000">
                      <a:off x="0" y="0"/>
                      <a:ext cx="2285763" cy="992910"/>
                    </a:xfrm>
                    <a:prstGeom prst="rect">
                      <a:avLst/>
                    </a:prstGeom>
                  </am3d:spPr>
                  <am3d:camera>
                    <am3d:pos x="0" y="0" z="5139021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668896" d="1000000"/>
                    <am3d:preTrans dx="-1030" dy="-38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362834" ay="396404" az="5009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5283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 descr="Magnifying Glass">
                <a:extLst>
                  <a:ext uri="{FF2B5EF4-FFF2-40B4-BE49-F238E27FC236}">
                    <a16:creationId xmlns:a16="http://schemas.microsoft.com/office/drawing/2014/main" id="{E6415355-EC1E-3F95-5C8A-F26649C8E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5400000">
                <a:off x="127469" y="1964980"/>
                <a:ext cx="2285763" cy="99291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790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07"/>
                                          </p:val>
                                        </p:tav>
                                        <p:tav tm="2250">
                                          <p:val>
                                            <p:fltVal val="-0.0056"/>
                                          </p:val>
                                        </p:tav>
                                        <p:tav tm="3370">
                                          <p:val>
                                            <p:fltVal val="-0.0189"/>
                                          </p:val>
                                        </p:tav>
                                        <p:tav tm="4490">
                                          <p:val>
                                            <p:fltVal val="-0.0451"/>
                                          </p:val>
                                        </p:tav>
                                        <p:tav tm="5620">
                                          <p:val>
                                            <p:fltVal val="-0.0884"/>
                                          </p:val>
                                        </p:tav>
                                        <p:tav tm="6740">
                                          <p:val>
                                            <p:fltVal val="-0.1526"/>
                                          </p:val>
                                        </p:tav>
                                        <p:tav tm="7870">
                                          <p:val>
                                            <p:fltVal val="-0.242"/>
                                          </p:val>
                                        </p:tav>
                                        <p:tav tm="8990">
                                          <p:val>
                                            <p:fltVal val="-0.3621"/>
                                          </p:val>
                                        </p:tav>
                                        <p:tav tm="10110">
                                          <p:val>
                                            <p:fltVal val="-0.515"/>
                                          </p:val>
                                        </p:tav>
                                        <p:tav tm="11240">
                                          <p:val>
                                            <p:fltVal val="-0.7059"/>
                                          </p:val>
                                        </p:tav>
                                        <p:tav tm="12360">
                                          <p:val>
                                            <p:fltVal val="-0.9411"/>
                                          </p:val>
                                        </p:tav>
                                        <p:tav tm="13480">
                                          <p:val>
                                            <p:fltVal val="-1.1925"/>
                                          </p:val>
                                        </p:tav>
                                        <p:tav tm="14610">
                                          <p:val>
                                            <p:fltVal val="-1.4022"/>
                                          </p:val>
                                        </p:tav>
                                        <p:tav tm="15730">
                                          <p:val>
                                            <p:fltVal val="-1.5733"/>
                                          </p:val>
                                        </p:tav>
                                        <p:tav tm="16850">
                                          <p:val>
                                            <p:fltVal val="-1.7072"/>
                                          </p:val>
                                        </p:tav>
                                        <p:tav tm="17980">
                                          <p:val>
                                            <p:fltVal val="-1.8096"/>
                                          </p:val>
                                        </p:tav>
                                        <p:tav tm="19100">
                                          <p:val>
                                            <p:fltVal val="-1.8854"/>
                                          </p:val>
                                        </p:tav>
                                        <p:tav tm="20220">
                                          <p:val>
                                            <p:fltVal val="-1.9375"/>
                                          </p:val>
                                        </p:tav>
                                        <p:tav tm="21350">
                                          <p:val>
                                            <p:fltVal val="-1.9707"/>
                                          </p:val>
                                        </p:tav>
                                        <p:tav tm="22470">
                                          <p:val>
                                            <p:fltVal val="-1.9894"/>
                                          </p:val>
                                        </p:tav>
                                        <p:tav tm="23600">
                                          <p:val>
                                            <p:fltVal val="-1.9977"/>
                                          </p:val>
                                        </p:tav>
                                        <p:tav tm="24720">
                                          <p:val>
                                            <p:fltVal val="-1.9999"/>
                                          </p:val>
                                        </p:tav>
                                        <p:tav tm="25840">
                                          <p:val>
                                            <p:fltVal val="-1.5339"/>
                                          </p:val>
                                        </p:tav>
                                        <p:tav tm="26970">
                                          <p:val>
                                            <p:fltVal val="0.5131"/>
                                          </p:val>
                                        </p:tav>
                                        <p:tav tm="28090">
                                          <p:val>
                                            <p:fltVal val="3.6063"/>
                                          </p:val>
                                        </p:tav>
                                        <p:tav tm="29210">
                                          <p:val>
                                            <p:fltVal val="7.5428"/>
                                          </p:val>
                                        </p:tav>
                                        <p:tav tm="30340">
                                          <p:val>
                                            <p:fltVal val="12.215"/>
                                          </p:val>
                                        </p:tav>
                                        <p:tav tm="31460">
                                          <p:val>
                                            <p:fltVal val="17.5521"/>
                                          </p:val>
                                        </p:tav>
                                        <p:tav tm="32580">
                                          <p:val>
                                            <p:fltVal val="23.5026"/>
                                          </p:val>
                                        </p:tav>
                                        <p:tav tm="33710">
                                          <p:val>
                                            <p:fltVal val="29.9662"/>
                                          </p:val>
                                        </p:tav>
                                        <p:tav tm="34830">
                                          <p:val>
                                            <p:fltVal val="37.0276"/>
                                          </p:val>
                                        </p:tav>
                                        <p:tav tm="35960">
                                          <p:val>
                                            <p:fltVal val="44.6047"/>
                                          </p:val>
                                        </p:tav>
                                        <p:tav tm="37080">
                                          <p:val>
                                            <p:fltVal val="52.675"/>
                                          </p:val>
                                        </p:tav>
                                        <p:tav tm="38200">
                                          <p:val>
                                            <p:fltVal val="61.2192"/>
                                          </p:val>
                                        </p:tav>
                                        <p:tav tm="39330">
                                          <p:val>
                                            <p:fltVal val="70.2203"/>
                                          </p:val>
                                        </p:tav>
                                        <p:tav tm="40450">
                                          <p:val>
                                            <p:fltVal val="79.6634"/>
                                          </p:val>
                                        </p:tav>
                                        <p:tav tm="41570">
                                          <p:val>
                                            <p:fltVal val="89.445"/>
                                          </p:val>
                                        </p:tav>
                                        <p:tav tm="42700">
                                          <p:val>
                                            <p:fltVal val="99.7295"/>
                                          </p:val>
                                        </p:tav>
                                        <p:tav tm="43820">
                                          <p:val>
                                            <p:fltVal val="110.4196"/>
                                          </p:val>
                                        </p:tav>
                                        <p:tav tm="44940">
                                          <p:val>
                                            <p:fltVal val="121.5053"/>
                                          </p:val>
                                        </p:tav>
                                        <p:tav tm="46070">
                                          <p:val>
                                            <p:fltVal val="132.9774"/>
                                          </p:val>
                                        </p:tav>
                                        <p:tav tm="47190">
                                          <p:val>
                                            <p:fltVal val="144.8275"/>
                                          </p:val>
                                        </p:tav>
                                        <p:tav tm="48310">
                                          <p:val>
                                            <p:fltVal val="157.04761"/>
                                          </p:val>
                                        </p:tav>
                                        <p:tav tm="49440">
                                          <p:val>
                                            <p:fltVal val="169.5166"/>
                                          </p:val>
                                        </p:tav>
                                        <p:tav tm="50560">
                                          <p:val>
                                            <p:fltVal val="182.3239"/>
                                          </p:val>
                                        </p:tav>
                                        <p:tav tm="51690">
                                          <p:val>
                                            <p:fltVal val="195.0173"/>
                                          </p:val>
                                        </p:tav>
                                        <p:tav tm="52810">
                                          <p:val>
                                            <p:fltVal val="207.46809"/>
                                          </p:val>
                                        </p:tav>
                                        <p:tav tm="53930">
                                          <p:val>
                                            <p:fltVal val="219.4474"/>
                                          </p:val>
                                        </p:tav>
                                        <p:tav tm="55060">
                                          <p:val>
                                            <p:fltVal val="231.0605"/>
                                          </p:val>
                                        </p:tav>
                                        <p:tav tm="56180">
                                          <p:val>
                                            <p:fltVal val="242.39909"/>
                                          </p:val>
                                        </p:tav>
                                        <p:tav tm="57300">
                                          <p:val>
                                            <p:fltVal val="253.25211"/>
                                          </p:val>
                                        </p:tav>
                                        <p:tav tm="58430">
                                          <p:val>
                                            <p:fltVal val="263.71341"/>
                                          </p:val>
                                        </p:tav>
                                        <p:tav tm="59550">
                                          <p:val>
                                            <p:fltVal val="273.86151"/>
                                          </p:val>
                                        </p:tav>
                                        <p:tav tm="60670">
                                          <p:val>
                                            <p:fltVal val="283.50409"/>
                                          </p:val>
                                        </p:tav>
                                        <p:tav tm="61800">
                                          <p:val>
                                            <p:fltVal val="292.72171"/>
                                          </p:val>
                                        </p:tav>
                                        <p:tav tm="62920">
                                          <p:val>
                                            <p:fltVal val="301.57761"/>
                                          </p:val>
                                        </p:tav>
                                        <p:tav tm="64040">
                                          <p:val>
                                            <p:fltVal val="309.89859"/>
                                          </p:val>
                                        </p:tav>
                                        <p:tav tm="65170">
                                          <p:val>
                                            <p:fltVal val="317.7485"/>
                                          </p:val>
                                        </p:tav>
                                        <p:tav tm="66290">
                                          <p:val>
                                            <p:fltVal val="325.1716"/>
                                          </p:val>
                                        </p:tav>
                                        <p:tav tm="67420">
                                          <p:val>
                                            <p:fltVal val="332.01221"/>
                                          </p:val>
                                        </p:tav>
                                        <p:tav tm="68540">
                                          <p:val>
                                            <p:fltVal val="338.366"/>
                                          </p:val>
                                        </p:tav>
                                        <p:tav tm="69660">
                                          <p:val>
                                            <p:fltVal val="344.08609"/>
                                          </p:val>
                                        </p:tav>
                                        <p:tav tm="70790">
                                          <p:val>
                                            <p:fltVal val="349.19031"/>
                                          </p:val>
                                        </p:tav>
                                        <p:tav tm="71910">
                                          <p:val>
                                            <p:fltVal val="353.66071"/>
                                          </p:val>
                                        </p:tav>
                                        <p:tav tm="73030">
                                          <p:val>
                                            <p:fltVal val="357.34021"/>
                                          </p:val>
                                        </p:tav>
                                        <p:tav tm="74160">
                                          <p:val>
                                            <p:fltVal val="360.1506"/>
                                          </p:val>
                                        </p:tav>
                                        <p:tav tm="75280">
                                          <p:val>
                                            <p:fltVal val="361.84619"/>
                                          </p:val>
                                        </p:tav>
                                        <p:tav tm="76400">
                                          <p:val>
                                            <p:fltVal val="361.99869"/>
                                          </p:val>
                                        </p:tav>
                                        <p:tav tm="77530">
                                          <p:val>
                                            <p:fltVal val="361.98318"/>
                                          </p:val>
                                        </p:tav>
                                        <p:tav tm="78650">
                                          <p:val>
                                            <p:fltVal val="361.93341"/>
                                          </p:val>
                                        </p:tav>
                                        <p:tav tm="79780">
                                          <p:val>
                                            <p:fltVal val="361.83051"/>
                                          </p:val>
                                        </p:tav>
                                        <p:tav tm="80900">
                                          <p:val>
                                            <p:fltVal val="361.655"/>
                                          </p:val>
                                        </p:tav>
                                        <p:tav tm="82020">
                                          <p:val>
                                            <p:fltVal val="361.3844"/>
                                          </p:val>
                                        </p:tav>
                                        <p:tav tm="83150">
                                          <p:val>
                                            <p:fltVal val="361.00391"/>
                                          </p:val>
                                        </p:tav>
                                        <p:tav tm="84270">
                                          <p:val>
                                            <p:fltVal val="360.62131"/>
                                          </p:val>
                                        </p:tav>
                                        <p:tav tm="85390">
                                          <p:val>
                                            <p:fltVal val="360.34891"/>
                                          </p:val>
                                        </p:tav>
                                        <p:tav tm="86520">
                                          <p:val>
                                            <p:fltVal val="360.17181"/>
                                          </p:val>
                                        </p:tav>
                                        <p:tav tm="87640">
                                          <p:val>
                                            <p:fltVal val="360.0679"/>
                                          </p:val>
                                        </p:tav>
                                        <p:tav tm="88760">
                                          <p:val>
                                            <p:fltVal val="360.0173"/>
                                          </p:val>
                                        </p:tav>
                                        <p:tav tm="89890">
                                          <p:val>
                                            <p:fltVal val="360.00131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0"/>
                                          </p:val>
                                        </p:tav>
                                        <p:tav tm="3370">
                                          <p:val>
                                            <p:fltVal val="-0.0002"/>
                                          </p:val>
                                        </p:tav>
                                        <p:tav tm="4490">
                                          <p:val>
                                            <p:fltVal val="-0.0005"/>
                                          </p:val>
                                        </p:tav>
                                        <p:tav tm="5620">
                                          <p:val>
                                            <p:fltVal val="-0.001"/>
                                          </p:val>
                                        </p:tav>
                                        <p:tav tm="6740">
                                          <p:val>
                                            <p:fltVal val="-0.0017"/>
                                          </p:val>
                                        </p:tav>
                                        <p:tav tm="7870">
                                          <p:val>
                                            <p:fltVal val="-0.0028"/>
                                          </p:val>
                                        </p:tav>
                                        <p:tav tm="8990">
                                          <p:val>
                                            <p:fltVal val="-0.0042"/>
                                          </p:val>
                                        </p:tav>
                                        <p:tav tm="10110">
                                          <p:val>
                                            <p:fltVal val="-0.006"/>
                                          </p:val>
                                        </p:tav>
                                        <p:tav tm="11240">
                                          <p:val>
                                            <p:fltVal val="-0.0078"/>
                                          </p:val>
                                        </p:tav>
                                        <p:tav tm="12360">
                                          <p:val>
                                            <p:fltVal val="-0.0092"/>
                                          </p:val>
                                        </p:tav>
                                        <p:tav tm="13480">
                                          <p:val>
                                            <p:fltVal val="-0.0102"/>
                                          </p:val>
                                        </p:tav>
                                        <p:tav tm="14610">
                                          <p:val>
                                            <p:fltVal val="-0.0109"/>
                                          </p:val>
                                        </p:tav>
                                        <p:tav tm="15730">
                                          <p:val>
                                            <p:fltVal val="-0.0114"/>
                                          </p:val>
                                        </p:tav>
                                        <p:tav tm="16850">
                                          <p:val>
                                            <p:fltVal val="-0.0117"/>
                                          </p:val>
                                        </p:tav>
                                        <p:tav tm="17980">
                                          <p:val>
                                            <p:fltVal val="-0.0119"/>
                                          </p:val>
                                        </p:tav>
                                        <p:tav tm="19100">
                                          <p:val>
                                            <p:fltVal val="-0.0119"/>
                                          </p:val>
                                        </p:tav>
                                        <p:tav tm="20220">
                                          <p:val>
                                            <p:fltVal val="-0.0119"/>
                                          </p:val>
                                        </p:tav>
                                        <p:tav tm="21350">
                                          <p:val>
                                            <p:fltVal val="-0.0119"/>
                                          </p:val>
                                        </p:tav>
                                        <p:tav tm="22470">
                                          <p:val>
                                            <p:fltVal val="-0.0115"/>
                                          </p:val>
                                        </p:tav>
                                        <p:tav tm="23600">
                                          <p:val>
                                            <p:fltVal val="-0.0105"/>
                                          </p:val>
                                        </p:tav>
                                        <p:tav tm="24720">
                                          <p:val>
                                            <p:fltVal val="-0.0084"/>
                                          </p:val>
                                        </p:tav>
                                        <p:tav tm="25840">
                                          <p:val>
                                            <p:fltVal val="-0.0051"/>
                                          </p:val>
                                        </p:tav>
                                        <p:tav tm="26970">
                                          <p:val>
                                            <p:fltVal val="-0.0002"/>
                                          </p:val>
                                        </p:tav>
                                        <p:tav tm="28090">
                                          <p:val>
                                            <p:fltVal val="0.0067"/>
                                          </p:val>
                                        </p:tav>
                                        <p:tav tm="29210">
                                          <p:val>
                                            <p:fltVal val="0.0159"/>
                                          </p:val>
                                        </p:tav>
                                        <p:tav tm="30340">
                                          <p:val>
                                            <p:fltVal val="0.0277"/>
                                          </p:val>
                                        </p:tav>
                                        <p:tav tm="31460">
                                          <p:val>
                                            <p:fltVal val="0.0425"/>
                                          </p:val>
                                        </p:tav>
                                        <p:tav tm="32580">
                                          <p:val>
                                            <p:fltVal val="0.0605"/>
                                          </p:val>
                                        </p:tav>
                                        <p:tav tm="33710">
                                          <p:val>
                                            <p:fltVal val="0.082"/>
                                          </p:val>
                                        </p:tav>
                                        <p:tav tm="34830">
                                          <p:val>
                                            <p:fltVal val="0.1075"/>
                                          </p:val>
                                        </p:tav>
                                        <p:tav tm="35960">
                                          <p:val>
                                            <p:fltVal val="0.1357"/>
                                          </p:val>
                                        </p:tav>
                                        <p:tav tm="37080">
                                          <p:val>
                                            <p:fltVal val="0.1605"/>
                                          </p:val>
                                        </p:tav>
                                        <p:tav tm="38200">
                                          <p:val>
                                            <p:fltVal val="0.1814"/>
                                          </p:val>
                                        </p:tav>
                                        <p:tav tm="39330">
                                          <p:val>
                                            <p:fltVal val="0.1987"/>
                                          </p:val>
                                        </p:tav>
                                        <p:tav tm="40450">
                                          <p:val>
                                            <p:fltVal val="0.2129"/>
                                          </p:val>
                                        </p:tav>
                                        <p:tav tm="41570">
                                          <p:val>
                                            <p:fltVal val="0.224"/>
                                          </p:val>
                                        </p:tav>
                                        <p:tav tm="42700">
                                          <p:val>
                                            <p:fltVal val="0.2328"/>
                                          </p:val>
                                        </p:tav>
                                        <p:tav tm="43820">
                                          <p:val>
                                            <p:fltVal val="0.2393"/>
                                          </p:val>
                                        </p:tav>
                                        <p:tav tm="44940">
                                          <p:val>
                                            <p:fltVal val="0.2439"/>
                                          </p:val>
                                        </p:tav>
                                        <p:tav tm="46070">
                                          <p:val>
                                            <p:fltVal val="0.2469"/>
                                          </p:val>
                                        </p:tav>
                                        <p:tav tm="47190">
                                          <p:val>
                                            <p:fltVal val="0.2487"/>
                                          </p:val>
                                        </p:tav>
                                        <p:tav tm="48310">
                                          <p:val>
                                            <p:fltVal val="0.2496"/>
                                          </p:val>
                                        </p:tav>
                                        <p:tav tm="49440">
                                          <p:val>
                                            <p:fltVal val="0.2499"/>
                                          </p:val>
                                        </p:tav>
                                        <p:tav tm="50560">
                                          <p:val>
                                            <p:fltVal val="0.2499"/>
                                          </p:val>
                                        </p:tav>
                                        <p:tav tm="51690">
                                          <p:val>
                                            <p:fltVal val="0.2499"/>
                                          </p:val>
                                        </p:tav>
                                        <p:tav tm="52810">
                                          <p:val>
                                            <p:fltVal val="0.2494"/>
                                          </p:val>
                                        </p:tav>
                                        <p:tav tm="53930">
                                          <p:val>
                                            <p:fltVal val="0.2482"/>
                                          </p:val>
                                        </p:tav>
                                        <p:tav tm="55060">
                                          <p:val>
                                            <p:fltVal val="0.246"/>
                                          </p:val>
                                        </p:tav>
                                        <p:tav tm="56180">
                                          <p:val>
                                            <p:fltVal val="0.2425"/>
                                          </p:val>
                                        </p:tav>
                                        <p:tav tm="57300">
                                          <p:val>
                                            <p:fltVal val="0.2373"/>
                                          </p:val>
                                        </p:tav>
                                        <p:tav tm="58430">
                                          <p:val>
                                            <p:fltVal val="0.2302"/>
                                          </p:val>
                                        </p:tav>
                                        <p:tav tm="59550">
                                          <p:val>
                                            <p:fltVal val="0.2206"/>
                                          </p:val>
                                        </p:tav>
                                        <p:tav tm="60670">
                                          <p:val>
                                            <p:fltVal val="0.2085"/>
                                          </p:val>
                                        </p:tav>
                                        <p:tav tm="61800">
                                          <p:val>
                                            <p:fltVal val="0.1935"/>
                                          </p:val>
                                        </p:tav>
                                        <p:tav tm="62920">
                                          <p:val>
                                            <p:fltVal val="0.175"/>
                                          </p:val>
                                        </p:tav>
                                        <p:tav tm="64040">
                                          <p:val>
                                            <p:fltVal val="0.1532"/>
                                          </p:val>
                                        </p:tav>
                                        <p:tav tm="65170">
                                          <p:val>
                                            <p:fltVal val="0.1274"/>
                                          </p:val>
                                        </p:tav>
                                        <p:tav tm="66290">
                                          <p:val>
                                            <p:fltVal val="0.0993"/>
                                          </p:val>
                                        </p:tav>
                                        <p:tav tm="67420">
                                          <p:val>
                                            <p:fltVal val="0.0752"/>
                                          </p:val>
                                        </p:tav>
                                        <p:tav tm="68540">
                                          <p:val>
                                            <p:fltVal val="0.0547"/>
                                          </p:val>
                                        </p:tav>
                                        <p:tav tm="69660">
                                          <p:val>
                                            <p:fltVal val="0.0378"/>
                                          </p:val>
                                        </p:tav>
                                        <p:tav tm="70790">
                                          <p:val>
                                            <p:fltVal val="0.024"/>
                                          </p:val>
                                        </p:tav>
                                        <p:tav tm="71910">
                                          <p:val>
                                            <p:fltVal val="0.013"/>
                                          </p:val>
                                        </p:tav>
                                        <p:tav tm="73030">
                                          <p:val>
                                            <p:fltVal val="0.0045"/>
                                          </p:val>
                                        </p:tav>
                                        <p:tav tm="74160">
                                          <p:val>
                                            <p:fltVal val="-0.0017"/>
                                          </p:val>
                                        </p:tav>
                                        <p:tav tm="75280">
                                          <p:val>
                                            <p:fltVal val="-0.0062"/>
                                          </p:val>
                                        </p:tav>
                                        <p:tav tm="76400">
                                          <p:val>
                                            <p:fltVal val="-0.0091"/>
                                          </p:val>
                                        </p:tav>
                                        <p:tav tm="77530">
                                          <p:val>
                                            <p:fltVal val="-0.0108"/>
                                          </p:val>
                                        </p:tav>
                                        <p:tav tm="78650">
                                          <p:val>
                                            <p:fltVal val="-0.0117"/>
                                          </p:val>
                                        </p:tav>
                                        <p:tav tm="79780">
                                          <p:val>
                                            <p:fltVal val="-0.0119"/>
                                          </p:val>
                                        </p:tav>
                                        <p:tav tm="80900">
                                          <p:val>
                                            <p:fltVal val="-0.0119"/>
                                          </p:val>
                                        </p:tav>
                                        <p:tav tm="82020">
                                          <p:val>
                                            <p:fltVal val="-0.0117"/>
                                          </p:val>
                                        </p:tav>
                                        <p:tav tm="83150">
                                          <p:val>
                                            <p:fltVal val="-0.0105"/>
                                          </p:val>
                                        </p:tav>
                                        <p:tav tm="84270">
                                          <p:val>
                                            <p:fltVal val="-0.0075"/>
                                          </p:val>
                                        </p:tav>
                                        <p:tav tm="85390">
                                          <p:val>
                                            <p:fltVal val="-0.0019"/>
                                          </p:val>
                                        </p:tav>
                                        <p:tav tm="86520">
                                          <p:val>
                                            <p:fltVal val="0.005"/>
                                          </p:val>
                                        </p:tav>
                                        <p:tav tm="87640">
                                          <p:val>
                                            <p:fltVal val="0.0092"/>
                                          </p:val>
                                        </p:tav>
                                        <p:tav tm="88760">
                                          <p:val>
                                            <p:fltVal val="0.0112"/>
                                          </p:val>
                                        </p:tav>
                                        <p:tav tm="89890">
                                          <p:val>
                                            <p:fltVal val="0.0119"/>
                                          </p:val>
                                        </p:tav>
                                        <p:tav tm="91010">
                                          <p:val>
                                            <p:fltVal val="0.0119"/>
                                          </p:val>
                                        </p:tav>
                                        <p:tav tm="92130">
                                          <p:val>
                                            <p:fltVal val="0.0118"/>
                                          </p:val>
                                        </p:tav>
                                        <p:tav tm="93260">
                                          <p:val>
                                            <p:fltVal val="0.0112"/>
                                          </p:val>
                                        </p:tav>
                                        <p:tav tm="94380">
                                          <p:val>
                                            <p:fltVal val="0.0097"/>
                                          </p:val>
                                        </p:tav>
                                        <p:tav tm="95510">
                                          <p:val>
                                            <p:fltVal val="0.0068"/>
                                          </p:val>
                                        </p:tav>
                                        <p:tav tm="96630">
                                          <p:val>
                                            <p:fltVal val="0.0034"/>
                                          </p:val>
                                        </p:tav>
                                        <p:tav tm="97750">
                                          <p:val>
                                            <p:fltVal val="0.0013"/>
                                          </p:val>
                                        </p:tav>
                                        <p:tav tm="98880">
                                          <p:val>
                                            <p:fltVal val="0.0003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7"/>
                                          </p:val>
                                        </p:tav>
                                        <p:tav tm="3370">
                                          <p:val>
                                            <p:fltVal val="0.999"/>
                                          </p:val>
                                        </p:tav>
                                        <p:tav tm="4490">
                                          <p:val>
                                            <p:fltVal val="0.9977"/>
                                          </p:val>
                                        </p:tav>
                                        <p:tav tm="5620">
                                          <p:val>
                                            <p:fltVal val="0.9956"/>
                                          </p:val>
                                        </p:tav>
                                        <p:tav tm="6740">
                                          <p:val>
                                            <p:fltVal val="0.9925"/>
                                          </p:val>
                                        </p:tav>
                                        <p:tav tm="7870">
                                          <p:val>
                                            <p:fltVal val="0.9881"/>
                                          </p:val>
                                        </p:tav>
                                        <p:tav tm="8990">
                                          <p:val>
                                            <p:fltVal val="0.9823"/>
                                          </p:val>
                                        </p:tav>
                                        <p:tav tm="10110">
                                          <p:val>
                                            <p:fltVal val="0.9748"/>
                                          </p:val>
                                        </p:tav>
                                        <p:tav tm="11240">
                                          <p:val>
                                            <p:fltVal val="0.9674"/>
                                          </p:val>
                                        </p:tav>
                                        <p:tav tm="12360">
                                          <p:val>
                                            <p:fltVal val="0.9616"/>
                                          </p:val>
                                        </p:tav>
                                        <p:tav tm="13480">
                                          <p:val>
                                            <p:fltVal val="0.9573"/>
                                          </p:val>
                                        </p:tav>
                                        <p:tav tm="14610">
                                          <p:val>
                                            <p:fltVal val="0.9542"/>
                                          </p:val>
                                        </p:tav>
                                        <p:tav tm="15730">
                                          <p:val>
                                            <p:fltVal val="0.9521"/>
                                          </p:val>
                                        </p:tav>
                                        <p:tav tm="16850">
                                          <p:val>
                                            <p:fltVal val="0.9508"/>
                                          </p:val>
                                        </p:tav>
                                        <p:tav tm="17980">
                                          <p:val>
                                            <p:fltVal val="0.9502"/>
                                          </p:val>
                                        </p:tav>
                                        <p:tav tm="19100">
                                          <p:val>
                                            <p:fltVal val="0.95"/>
                                          </p:val>
                                        </p:tav>
                                        <p:tav tm="20220">
                                          <p:val>
                                            <p:fltVal val="0.9499"/>
                                          </p:val>
                                        </p:tav>
                                        <p:tav tm="21350">
                                          <p:val>
                                            <p:fltVal val="0.9503"/>
                                          </p:val>
                                        </p:tav>
                                        <p:tav tm="22470">
                                          <p:val>
                                            <p:fltVal val="0.9523"/>
                                          </p:val>
                                        </p:tav>
                                        <p:tav tm="23600">
                                          <p:val>
                                            <p:fltVal val="0.9576"/>
                                          </p:val>
                                        </p:tav>
                                        <p:tav tm="24720">
                                          <p:val>
                                            <p:fltVal val="0.9681"/>
                                          </p:val>
                                        </p:tav>
                                        <p:tav tm="25840">
                                          <p:val>
                                            <p:fltVal val="0.9829"/>
                                          </p:val>
                                        </p:tav>
                                        <p:tav tm="26970">
                                          <p:val>
                                            <p:fltVal val="0.9929"/>
                                          </p:val>
                                        </p:tav>
                                        <p:tav tm="28090">
                                          <p:val>
                                            <p:fltVal val="0.9979"/>
                                          </p:val>
                                        </p:tav>
                                        <p:tav tm="29210">
                                          <p:val>
                                            <p:fltVal val="0.9997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9"/>
                                          </p:val>
                                        </p:tav>
                                        <p:tav tm="68540">
                                          <p:val>
                                            <p:fltVal val="0.9993"/>
                                          </p:val>
                                        </p:tav>
                                        <p:tav tm="69660">
                                          <p:val>
                                            <p:fltVal val="0.9977"/>
                                          </p:val>
                                        </p:tav>
                                        <p:tav tm="70790">
                                          <p:val>
                                            <p:fltVal val="0.9944"/>
                                          </p:val>
                                        </p:tav>
                                        <p:tav tm="71910">
                                          <p:val>
                                            <p:fltVal val="0.9887"/>
                                          </p:val>
                                        </p:tav>
                                        <p:tav tm="73030">
                                          <p:val>
                                            <p:fltVal val="0.9802"/>
                                          </p:val>
                                        </p:tav>
                                        <p:tav tm="74160">
                                          <p:val>
                                            <p:fltVal val="0.9692"/>
                                          </p:val>
                                        </p:tav>
                                        <p:tav tm="75280">
                                          <p:val>
                                            <p:fltVal val="0.9608"/>
                                          </p:val>
                                        </p:tav>
                                        <p:tav tm="76400">
                                          <p:val>
                                            <p:fltVal val="0.9553"/>
                                          </p:val>
                                        </p:tav>
                                        <p:tav tm="77530">
                                          <p:val>
                                            <p:fltVal val="0.9521"/>
                                          </p:val>
                                        </p:tav>
                                        <p:tav tm="78650">
                                          <p:val>
                                            <p:fltVal val="0.9505"/>
                                          </p:val>
                                        </p:tav>
                                        <p:tav tm="79780">
                                          <p:val>
                                            <p:fltVal val="0.95"/>
                                          </p:val>
                                        </p:tav>
                                        <p:tav tm="80900">
                                          <p:val>
                                            <p:fltVal val="0.95"/>
                                          </p:val>
                                        </p:tav>
                                        <p:tav tm="82020">
                                          <p:val>
                                            <p:fltVal val="0.9505"/>
                                          </p:val>
                                        </p:tav>
                                        <p:tav tm="83150">
                                          <p:val>
                                            <p:fltVal val="0.953"/>
                                          </p:val>
                                        </p:tav>
                                        <p:tav tm="84270">
                                          <p:val>
                                            <p:fltVal val="0.9593"/>
                                          </p:val>
                                        </p:tav>
                                        <p:tav tm="85390">
                                          <p:val>
                                            <p:fltVal val="0.971"/>
                                          </p:val>
                                        </p:tav>
                                        <p:tav tm="86520">
                                          <p:val>
                                            <p:fltVal val="0.9854"/>
                                          </p:val>
                                        </p:tav>
                                        <p:tav tm="87640">
                                          <p:val>
                                            <p:fltVal val="0.9942"/>
                                          </p:val>
                                        </p:tav>
                                        <p:tav tm="88760">
                                          <p:val>
                                            <p:fltVal val="0.9985"/>
                                          </p:val>
                                        </p:tav>
                                        <p:tav tm="89890">
                                          <p:val>
                                            <p:fltVal val="0.9998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1"/>
                                          </p:val>
                                        </p:tav>
                                        <p:tav tm="3370">
                                          <p:val>
                                            <p:fltVal val="1.0004"/>
                                          </p:val>
                                        </p:tav>
                                        <p:tav tm="4490">
                                          <p:val>
                                            <p:fltVal val="1.0011"/>
                                          </p:val>
                                        </p:tav>
                                        <p:tav tm="5620">
                                          <p:val>
                                            <p:fltVal val="1.0022"/>
                                          </p:val>
                                        </p:tav>
                                        <p:tav tm="6740">
                                          <p:val>
                                            <p:fltVal val="1.0038"/>
                                          </p:val>
                                        </p:tav>
                                        <p:tav tm="7870">
                                          <p:val>
                                            <p:fltVal val="1.0061"/>
                                          </p:val>
                                        </p:tav>
                                        <p:tav tm="8990">
                                          <p:val>
                                            <p:fltVal val="1.0091"/>
                                          </p:val>
                                        </p:tav>
                                        <p:tav tm="10110">
                                          <p:val>
                                            <p:fltVal val="1.013"/>
                                          </p:val>
                                        </p:tav>
                                        <p:tav tm="11240">
                                          <p:val>
                                            <p:fltVal val="1.0168"/>
                                          </p:val>
                                        </p:tav>
                                        <p:tav tm="12360">
                                          <p:val>
                                            <p:fltVal val="1.0198"/>
                                          </p:val>
                                        </p:tav>
                                        <p:tav tm="13480">
                                          <p:val>
                                            <p:fltVal val="1.0221"/>
                                          </p:val>
                                        </p:tav>
                                        <p:tav tm="14610">
                                          <p:val>
                                            <p:fltVal val="1.0237"/>
                                          </p:val>
                                        </p:tav>
                                        <p:tav tm="15730">
                                          <p:val>
                                            <p:fltVal val="1.0247"/>
                                          </p:val>
                                        </p:tav>
                                        <p:tav tm="16850">
                                          <p:val>
                                            <p:fltVal val="1.0254"/>
                                          </p:val>
                                        </p:tav>
                                        <p:tav tm="17980">
                                          <p:val>
                                            <p:fltVal val="1.0257"/>
                                          </p:val>
                                        </p:tav>
                                        <p:tav tm="19100">
                                          <p:val>
                                            <p:fltVal val="1.0258"/>
                                          </p:val>
                                        </p:tav>
                                        <p:tav tm="20220">
                                          <p:val>
                                            <p:fltVal val="1.0259"/>
                                          </p:val>
                                        </p:tav>
                                        <p:tav tm="21350">
                                          <p:val>
                                            <p:fltVal val="1.0257"/>
                                          </p:val>
                                        </p:tav>
                                        <p:tav tm="22470">
                                          <p:val>
                                            <p:fltVal val="1.0247"/>
                                          </p:val>
                                        </p:tav>
                                        <p:tav tm="23600">
                                          <p:val>
                                            <p:fltVal val="1.0219"/>
                                          </p:val>
                                        </p:tav>
                                        <p:tav tm="24720">
                                          <p:val>
                                            <p:fltVal val="1.0165"/>
                                          </p:val>
                                        </p:tav>
                                        <p:tav tm="25840">
                                          <p:val>
                                            <p:fltVal val="1.0088"/>
                                          </p:val>
                                        </p:tav>
                                        <p:tav tm="26970">
                                          <p:val>
                                            <p:fltVal val="1.0036"/>
                                          </p:val>
                                        </p:tav>
                                        <p:tav tm="28090">
                                          <p:val>
                                            <p:fltVal val="1.001"/>
                                          </p:val>
                                        </p:tav>
                                        <p:tav tm="29210">
                                          <p:val>
                                            <p:fltVal val="1.0001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3"/>
                                          </p:val>
                                        </p:tav>
                                        <p:tav tm="69660">
                                          <p:val>
                                            <p:fltVal val="1.0011"/>
                                          </p:val>
                                        </p:tav>
                                        <p:tav tm="70790">
                                          <p:val>
                                            <p:fltVal val="1.0028"/>
                                          </p:val>
                                        </p:tav>
                                        <p:tav tm="71910">
                                          <p:val>
                                            <p:fltVal val="1.0058"/>
                                          </p:val>
                                        </p:tav>
                                        <p:tav tm="73030">
                                          <p:val>
                                            <p:fltVal val="1.0102"/>
                                          </p:val>
                                        </p:tav>
                                        <p:tav tm="74160">
                                          <p:val>
                                            <p:fltVal val="1.0159"/>
                                          </p:val>
                                        </p:tav>
                                        <p:tav tm="75280">
                                          <p:val>
                                            <p:fltVal val="1.0202"/>
                                          </p:val>
                                        </p:tav>
                                        <p:tav tm="76400">
                                          <p:val>
                                            <p:fltVal val="1.0231"/>
                                          </p:val>
                                        </p:tav>
                                        <p:tav tm="77530">
                                          <p:val>
                                            <p:fltVal val="1.0247"/>
                                          </p:val>
                                        </p:tav>
                                        <p:tav tm="78650">
                                          <p:val>
                                            <p:fltVal val="1.0256"/>
                                          </p:val>
                                        </p:tav>
                                        <p:tav tm="79780">
                                          <p:val>
                                            <p:fltVal val="1.0258"/>
                                          </p:val>
                                        </p:tav>
                                        <p:tav tm="80900">
                                          <p:val>
                                            <p:fltVal val="1.0258"/>
                                          </p:val>
                                        </p:tav>
                                        <p:tav tm="82020">
                                          <p:val>
                                            <p:fltVal val="1.0256"/>
                                          </p:val>
                                        </p:tav>
                                        <p:tav tm="83150">
                                          <p:val>
                                            <p:fltVal val="1.0243"/>
                                          </p:val>
                                        </p:tav>
                                        <p:tav tm="84270">
                                          <p:val>
                                            <p:fltVal val="1.021"/>
                                          </p:val>
                                        </p:tav>
                                        <p:tav tm="85390">
                                          <p:val>
                                            <p:fltVal val="1.015"/>
                                          </p:val>
                                        </p:tav>
                                        <p:tav tm="86520">
                                          <p:val>
                                            <p:fltVal val="1.0075"/>
                                          </p:val>
                                        </p:tav>
                                        <p:tav tm="87640">
                                          <p:val>
                                            <p:fltVal val="1.0029"/>
                                          </p:val>
                                        </p:tav>
                                        <p:tav tm="88760">
                                          <p:val>
                                            <p:fltVal val="1.0007"/>
                                          </p:val>
                                        </p:tav>
                                        <p:tav tm="89890">
                                          <p:val>
                                            <p:fltVal val="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4E43B-4C5F-157B-D65B-5567F12D46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779"/>
            <a:ext cx="8010890" cy="531368"/>
          </a:xfrm>
        </p:spPr>
        <p:txBody>
          <a:bodyPr/>
          <a:lstStyle/>
          <a:p>
            <a:r>
              <a:rPr lang="en-US" sz="2000" dirty="0"/>
              <a:t>Let’s see how both the data sets are related!</a:t>
            </a:r>
            <a:endParaRPr lang="en-IN" sz="2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64CB41-D1B7-B376-AA92-16F87F42E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987" y="762603"/>
            <a:ext cx="5122056" cy="422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03ADC8A-14FA-BE80-77FB-CB63EC553821}"/>
              </a:ext>
            </a:extLst>
          </p:cNvPr>
          <p:cNvSpPr/>
          <p:nvPr/>
        </p:nvSpPr>
        <p:spPr>
          <a:xfrm>
            <a:off x="5026751" y="946324"/>
            <a:ext cx="449452" cy="39520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D8B0A31-29F9-3BF4-088A-E23DC5BECAFD}"/>
              </a:ext>
            </a:extLst>
          </p:cNvPr>
          <p:cNvSpPr/>
          <p:nvPr/>
        </p:nvSpPr>
        <p:spPr>
          <a:xfrm>
            <a:off x="5548392" y="3302874"/>
            <a:ext cx="449452" cy="39520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3EDAF4F-4763-EEA3-D409-026C383E185F}"/>
              </a:ext>
            </a:extLst>
          </p:cNvPr>
          <p:cNvSpPr/>
          <p:nvPr/>
        </p:nvSpPr>
        <p:spPr>
          <a:xfrm>
            <a:off x="7642516" y="2872654"/>
            <a:ext cx="347860" cy="3122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5D92964-84D4-0CCB-1AAC-0253600EE4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120172"/>
              </p:ext>
            </p:extLst>
          </p:nvPr>
        </p:nvGraphicFramePr>
        <p:xfrm>
          <a:off x="402957" y="821875"/>
          <a:ext cx="2816375" cy="37036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112079-CBAE-06B4-0CC4-B4C3A822D436}"/>
              </a:ext>
            </a:extLst>
          </p:cNvPr>
          <p:cNvCxnSpPr>
            <a:cxnSpLocks/>
          </p:cNvCxnSpPr>
          <p:nvPr/>
        </p:nvCxnSpPr>
        <p:spPr>
          <a:xfrm>
            <a:off x="3293390" y="1143001"/>
            <a:ext cx="16815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A55FDD2-B8E6-3F37-3C79-329A628B2BA1}"/>
              </a:ext>
            </a:extLst>
          </p:cNvPr>
          <p:cNvCxnSpPr>
            <a:cxnSpLocks/>
          </p:cNvCxnSpPr>
          <p:nvPr/>
        </p:nvCxnSpPr>
        <p:spPr>
          <a:xfrm>
            <a:off x="3342466" y="3698082"/>
            <a:ext cx="2205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FBEC74CC-0920-809C-BAF3-30B678CF7014}"/>
              </a:ext>
            </a:extLst>
          </p:cNvPr>
          <p:cNvCxnSpPr/>
          <p:nvPr/>
        </p:nvCxnSpPr>
        <p:spPr>
          <a:xfrm>
            <a:off x="3293390" y="2571750"/>
            <a:ext cx="4246535" cy="61315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548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15B52B6-1FC4-43F2-B2C3-51B9E16FE3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415B52B6-1FC4-43F2-B2C3-51B9E16FE3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430698-DFA3-47DC-9C42-DCDCD17AA1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8430698-DFA3-47DC-9C42-DCDCD17AA1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4C6A53C7-D671-4A19-B79B-22D33480B6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4C6A53C7-D671-4A19-B79B-22D33480B6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Graphic spid="4" grpId="0">
        <p:bldSub>
          <a:bldDgm bld="one"/>
        </p:bldSub>
      </p:bldGraphic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2A75B-91C5-E856-05AF-60AB0356F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313"/>
            <a:ext cx="8520600" cy="572700"/>
          </a:xfrm>
        </p:spPr>
        <p:txBody>
          <a:bodyPr/>
          <a:lstStyle/>
          <a:p>
            <a:r>
              <a:rPr lang="en-US" sz="2000" dirty="0"/>
              <a:t>So let’s talk about the challenges that we faced:</a:t>
            </a:r>
            <a:endParaRPr lang="en-IN" sz="2000" dirty="0"/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28200D1E-9AF2-22E2-C3C0-4C3DEBCD1BAC}"/>
              </a:ext>
            </a:extLst>
          </p:cNvPr>
          <p:cNvSpPr txBox="1">
            <a:spLocks/>
          </p:cNvSpPr>
          <p:nvPr/>
        </p:nvSpPr>
        <p:spPr>
          <a:xfrm>
            <a:off x="179964" y="580448"/>
            <a:ext cx="8363744" cy="44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One of the major challenge was to clean the datasets as a lot of scattered information was present especially in the 1</a:t>
            </a:r>
            <a:r>
              <a:rPr lang="en-US" sz="1600" baseline="30000" dirty="0">
                <a:solidFill>
                  <a:srgbClr val="212121"/>
                </a:solidFill>
                <a:latin typeface="+mj-lt"/>
              </a:rPr>
              <a:t>st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 data set.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Handling the error, duplicate and NaN values in the dataset.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To draw meaningful insights, we had to design multiple visualizations like scatterplot, jointplot etc. without compromising the results and trends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.</a:t>
            </a:r>
          </a:p>
          <a:p>
            <a:pPr marL="114300" indent="0">
              <a:spcBef>
                <a:spcPts val="50"/>
              </a:spcBef>
              <a:buClrTx/>
              <a:buNone/>
            </a:pPr>
            <a:endParaRPr lang="en-US" sz="1600" dirty="0">
              <a:solidFill>
                <a:srgbClr val="212121"/>
              </a:solidFill>
              <a:latin typeface="+mj-lt"/>
            </a:endParaRPr>
          </a:p>
          <a:p>
            <a:pPr marL="114300" indent="0">
              <a:spcBef>
                <a:spcPts val="50"/>
              </a:spcBef>
              <a:buClrTx/>
              <a:buNone/>
            </a:pPr>
            <a:r>
              <a:rPr lang="en-US" sz="2000" dirty="0">
                <a:solidFill>
                  <a:schemeClr val="tx1"/>
                </a:solidFill>
                <a:latin typeface="+mj-lt"/>
              </a:rPr>
              <a:t>To overcome above challenges, we followed: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AlmaBetter Class material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Pandas and Numpy libraries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Stack overflow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YouTube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GeeksforGeeks</a:t>
            </a:r>
          </a:p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Analytics Vidhya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E24048-6CEC-4248-8559-7E2ED5687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836" y="2813817"/>
            <a:ext cx="3949115" cy="199724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</p:spTree>
    <p:extLst>
      <p:ext uri="{BB962C8B-B14F-4D97-AF65-F5344CB8AC3E}">
        <p14:creationId xmlns:p14="http://schemas.microsoft.com/office/powerpoint/2010/main" val="2454576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893AF-84D8-566F-0A37-B47D87A0B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6" y="142808"/>
            <a:ext cx="7755168" cy="572700"/>
          </a:xfrm>
        </p:spPr>
        <p:txBody>
          <a:bodyPr/>
          <a:lstStyle/>
          <a:p>
            <a:r>
              <a:rPr lang="en-US" sz="2000" dirty="0"/>
              <a:t>What did we discover?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D709DA5F-EEC9-902F-84E1-92F08FDBAB56}"/>
              </a:ext>
            </a:extLst>
          </p:cNvPr>
          <p:cNvSpPr txBox="1">
            <a:spLocks/>
          </p:cNvSpPr>
          <p:nvPr/>
        </p:nvSpPr>
        <p:spPr>
          <a:xfrm>
            <a:off x="195463" y="572699"/>
            <a:ext cx="8363744" cy="349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Key factors responsible for app engagement and success are :</a:t>
            </a:r>
          </a:p>
          <a:p>
            <a:pPr>
              <a:spcBef>
                <a:spcPts val="50"/>
              </a:spcBef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526C02C-CCCA-52A2-CFE5-6B779C0289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4373792"/>
              </p:ext>
            </p:extLst>
          </p:nvPr>
        </p:nvGraphicFramePr>
        <p:xfrm>
          <a:off x="1672613" y="1194339"/>
          <a:ext cx="4924854" cy="33764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0297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65F072-17BA-47BC-A624-45DABA6C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graphicEl>
                                              <a:dgm id="{0165F072-17BA-47BC-A624-45DABA6C2A0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graphicEl>
                                              <a:dgm id="{0165F072-17BA-47BC-A624-45DABA6C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graphicEl>
                                              <a:dgm id="{0165F072-17BA-47BC-A624-45DABA6C2A0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A80C735-83F9-487C-A008-CF44EC33B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graphicEl>
                                              <a:dgm id="{AA80C735-83F9-487C-A008-CF44EC33BE8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graphicEl>
                                              <a:dgm id="{AA80C735-83F9-487C-A008-CF44EC33B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graphicEl>
                                              <a:dgm id="{AA80C735-83F9-487C-A008-CF44EC33BE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5913E3F-9C1D-46A2-BB5F-2C90BB3DC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graphicEl>
                                              <a:dgm id="{35913E3F-9C1D-46A2-BB5F-2C90BB3DC25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graphicEl>
                                              <a:dgm id="{35913E3F-9C1D-46A2-BB5F-2C90BB3DC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graphicEl>
                                              <a:dgm id="{35913E3F-9C1D-46A2-BB5F-2C90BB3DC2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C83050-E5D6-41A2-9C8C-574B0C4F9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graphicEl>
                                              <a:dgm id="{69C83050-E5D6-41A2-9C8C-574B0C4F914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graphicEl>
                                              <a:dgm id="{69C83050-E5D6-41A2-9C8C-574B0C4F9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graphicEl>
                                              <a:dgm id="{69C83050-E5D6-41A2-9C8C-574B0C4F91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CF0F4DF-0404-48D5-9650-7A61FA5A8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graphicEl>
                                              <a:dgm id="{8CF0F4DF-0404-48D5-9650-7A61FA5A83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graphicEl>
                                              <a:dgm id="{8CF0F4DF-0404-48D5-9650-7A61FA5A8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graphicEl>
                                              <a:dgm id="{8CF0F4DF-0404-48D5-9650-7A61FA5A83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64D35A-5FFA-4EA5-AA83-CF248A5E2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graphicEl>
                                              <a:dgm id="{AF64D35A-5FFA-4EA5-AA83-CF248A5E24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graphicEl>
                                              <a:dgm id="{AF64D35A-5FFA-4EA5-AA83-CF248A5E2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graphicEl>
                                              <a:dgm id="{AF64D35A-5FFA-4EA5-AA83-CF248A5E24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BDEC-4A2D-601A-9495-976646C46F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925"/>
            <a:ext cx="8520600" cy="572700"/>
          </a:xfrm>
        </p:spPr>
        <p:txBody>
          <a:bodyPr/>
          <a:lstStyle/>
          <a:p>
            <a:r>
              <a:rPr lang="en-US" sz="2000" dirty="0"/>
              <a:t>Conclusions: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60A24114-E37C-C7B9-DAB6-4232DD93AAA9}"/>
              </a:ext>
            </a:extLst>
          </p:cNvPr>
          <p:cNvSpPr txBox="1">
            <a:spLocks/>
          </p:cNvSpPr>
          <p:nvPr/>
        </p:nvSpPr>
        <p:spPr>
          <a:xfrm>
            <a:off x="234207" y="712183"/>
            <a:ext cx="8520599" cy="4518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fontAlgn="base">
              <a:buClrTx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installs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share positive correlation while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price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rating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share negative correlation.</a:t>
            </a:r>
          </a:p>
          <a:p>
            <a:pPr fontAlgn="base">
              <a:buClrTx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Games 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has the most number of installs and hence is a potential unsaturated space for all developers, as it has a maximum number of installs.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Developing apps within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Family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Lifestyle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categories can be aimed for more profit i.e. high revenue .</a:t>
            </a:r>
          </a:p>
          <a:p>
            <a:pPr fontAlgn="base">
              <a:buClrTx/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61%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of people have positive sentiments while approx.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15%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reacted negatively which is quite low in comparison(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</a:rPr>
              <a:t>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est are neutral).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Compared with Free and paid apps,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92.12%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apps are Free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7.81%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apps are paid.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As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Everyone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content rating contains all age group people , it has maximum i.e.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81.80%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 apps.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Maximum number of apps belong to the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Family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Game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Tools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category.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People love to download apps from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Tools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Entertainment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Education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,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Business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medical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genres.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Average rating of apps on the play store is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4.17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which is quite good.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Users prefer to pay for apps that are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light weighted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Paid apps that are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higher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in size may not perform well in the market.</a:t>
            </a:r>
          </a:p>
          <a:p>
            <a:pPr fontAlgn="base"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Users tend to download a given app more if it has been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reviewed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by a large number of people.</a:t>
            </a:r>
          </a:p>
          <a:p>
            <a:pPr fontAlgn="base">
              <a:spcAft>
                <a:spcPts val="800"/>
              </a:spcAft>
              <a:buClrTx/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There is a positive correlation between 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installs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</a:t>
            </a: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rating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. </a:t>
            </a:r>
          </a:p>
          <a:p>
            <a:pPr>
              <a:spcBef>
                <a:spcPts val="50"/>
              </a:spcBef>
              <a:buClrTx/>
            </a:pPr>
            <a:endParaRPr lang="en-US" sz="1100" dirty="0">
              <a:solidFill>
                <a:srgbClr val="21212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549831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55DDC-1F5F-6AEF-8904-99D11B35C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215" y="69742"/>
            <a:ext cx="8520600" cy="572700"/>
          </a:xfrm>
        </p:spPr>
        <p:txBody>
          <a:bodyPr/>
          <a:lstStyle/>
          <a:p>
            <a:r>
              <a:rPr lang="en-US" sz="2000" dirty="0"/>
              <a:t>Let’s do some predictions!</a:t>
            </a:r>
            <a:endParaRPr lang="en-IN" sz="2000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2FE38969-C7B1-108B-8772-B69E2B6A8997}"/>
              </a:ext>
            </a:extLst>
          </p:cNvPr>
          <p:cNvSpPr txBox="1">
            <a:spLocks/>
          </p:cNvSpPr>
          <p:nvPr/>
        </p:nvSpPr>
        <p:spPr>
          <a:xfrm>
            <a:off x="288452" y="709923"/>
            <a:ext cx="5298686" cy="12040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14300" indent="0">
              <a:spcBef>
                <a:spcPts val="50"/>
              </a:spcBef>
              <a:buClrTx/>
              <a:buNone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Now that we have analyzed out datasets and drawn meaningful insights out of them, let’s see if we can ‘predict’ a perfect app!!</a:t>
            </a:r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2B852D1B-6DE6-F954-87BA-91D00E24AAA8}"/>
              </a:ext>
            </a:extLst>
          </p:cNvPr>
          <p:cNvSpPr txBox="1">
            <a:spLocks/>
          </p:cNvSpPr>
          <p:nvPr/>
        </p:nvSpPr>
        <p:spPr>
          <a:xfrm>
            <a:off x="172215" y="1852762"/>
            <a:ext cx="8363744" cy="3495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It's good to develop a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free app 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and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family and lifestyle 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categories can be aimed for more profit.</a:t>
            </a:r>
          </a:p>
          <a:p>
            <a:pPr>
              <a:lnSpc>
                <a:spcPct val="150000"/>
              </a:lnSpc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People tend to download more if apps have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more reviews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.</a:t>
            </a:r>
          </a:p>
          <a:p>
            <a:pPr>
              <a:lnSpc>
                <a:spcPct val="150000"/>
              </a:lnSpc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People follow apps with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timely updates 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having size as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small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 as possible.</a:t>
            </a:r>
          </a:p>
          <a:p>
            <a:pPr>
              <a:lnSpc>
                <a:spcPct val="150000"/>
              </a:lnSpc>
              <a:spcBef>
                <a:spcPts val="50"/>
              </a:spcBef>
              <a:buClrTx/>
            </a:pPr>
            <a:r>
              <a:rPr lang="en-US" sz="1600" dirty="0">
                <a:solidFill>
                  <a:srgbClr val="212121"/>
                </a:solidFill>
                <a:latin typeface="+mj-lt"/>
              </a:rPr>
              <a:t>The category </a:t>
            </a:r>
            <a:r>
              <a:rPr lang="en-US" sz="1600" b="1" dirty="0">
                <a:solidFill>
                  <a:srgbClr val="FF0000"/>
                </a:solidFill>
                <a:latin typeface="+mj-lt"/>
              </a:rPr>
              <a:t>GAME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 is a potential unsaturated space for app developers. The segment is expected to grow 1.7 times faster than the rest of the market and surpass </a:t>
            </a:r>
            <a:r>
              <a:rPr lang="en-US" sz="1600" b="1" dirty="0">
                <a:solidFill>
                  <a:srgbClr val="212121"/>
                </a:solidFill>
                <a:latin typeface="+mj-lt"/>
              </a:rPr>
              <a:t>$136 billion </a:t>
            </a:r>
            <a:r>
              <a:rPr lang="en-US" sz="1600" dirty="0">
                <a:solidFill>
                  <a:srgbClr val="212121"/>
                </a:solidFill>
                <a:latin typeface="+mj-lt"/>
              </a:rPr>
              <a:t>in revenues in 2022.</a:t>
            </a:r>
          </a:p>
          <a:p>
            <a:pPr>
              <a:spcBef>
                <a:spcPts val="50"/>
              </a:spcBef>
              <a:buClrTx/>
            </a:pPr>
            <a:endParaRPr lang="en-US" sz="1600" dirty="0">
              <a:solidFill>
                <a:srgbClr val="212121"/>
              </a:solidFill>
              <a:latin typeface="+mj-lt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Thinking Face Emoji">
                <a:extLst>
                  <a:ext uri="{FF2B5EF4-FFF2-40B4-BE49-F238E27FC236}">
                    <a16:creationId xmlns:a16="http://schemas.microsoft.com/office/drawing/2014/main" id="{F213179E-0E7A-4107-563A-33A9FD886C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336421"/>
                  </p:ext>
                </p:extLst>
              </p:nvPr>
            </p:nvGraphicFramePr>
            <p:xfrm>
              <a:off x="6612693" y="189896"/>
              <a:ext cx="1548403" cy="158640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548403" cy="1586400"/>
                    </a:xfrm>
                    <a:prstGeom prst="rect">
                      <a:avLst/>
                    </a:prstGeom>
                  </am3d:spPr>
                  <am3d:camera>
                    <am3d:pos x="0" y="0" z="7833596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9687" d="1000000"/>
                    <am3d:preTrans dx="3" dy="-16951004" dz="-1048983"/>
                    <am3d:scale>
                      <am3d:sx n="1000000" d="1000000"/>
                      <am3d:sy n="1000000" d="1000000"/>
                      <am3d:sz n="1000000" d="1000000"/>
                    </am3d:scale>
                    <am3d:rot ax="22804" ay="120271" az="79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278332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Thinking Face Emoji">
                <a:extLst>
                  <a:ext uri="{FF2B5EF4-FFF2-40B4-BE49-F238E27FC236}">
                    <a16:creationId xmlns:a16="http://schemas.microsoft.com/office/drawing/2014/main" id="{F213179E-0E7A-4107-563A-33A9FD886C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2693" y="189896"/>
                <a:ext cx="1548403" cy="15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037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58FD767-AE9A-4CDF-918F-E9FEA426D8E4}"/>
              </a:ext>
            </a:extLst>
          </p:cNvPr>
          <p:cNvSpPr/>
          <p:nvPr/>
        </p:nvSpPr>
        <p:spPr>
          <a:xfrm>
            <a:off x="2421411" y="2110085"/>
            <a:ext cx="4301177" cy="92333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softEdge rad="660400"/>
          </a:effectLst>
          <a:scene3d>
            <a:camera prst="orthographicFront"/>
            <a:lightRig rig="threePt" dir="t"/>
          </a:scene3d>
          <a:sp3d extrusionH="76200" contourW="25400">
            <a:bevelT w="25400"/>
            <a:bevelB w="25400"/>
            <a:extrusionClr>
              <a:schemeClr val="bg1"/>
            </a:extrusionClr>
          </a:sp3d>
        </p:spPr>
        <p:txBody>
          <a:bodyPr wrap="none" lIns="91440" tIns="45720" rIns="91440" bIns="4572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algn="ctr"/>
            <a:r>
              <a:rPr lang="en-US" sz="5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THANK YOU</a:t>
            </a:r>
            <a:endParaRPr lang="en-US" sz="54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690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B35EF3F-723F-A069-571E-F6F3834B93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30384421"/>
              </p:ext>
            </p:extLst>
          </p:nvPr>
        </p:nvGraphicFramePr>
        <p:xfrm>
          <a:off x="311700" y="728420"/>
          <a:ext cx="8520600" cy="3882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6284BC94-5C9E-455C-4E75-B025485926F1}"/>
              </a:ext>
            </a:extLst>
          </p:cNvPr>
          <p:cNvSpPr txBox="1">
            <a:spLocks/>
          </p:cNvSpPr>
          <p:nvPr/>
        </p:nvSpPr>
        <p:spPr>
          <a:xfrm>
            <a:off x="241957" y="909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Why Google Play Data is important to analyze??</a:t>
            </a:r>
            <a:endParaRPr lang="en-I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913610-9E6F-8A8E-5C2A-2130319AD473}"/>
              </a:ext>
            </a:extLst>
          </p:cNvPr>
          <p:cNvSpPr txBox="1"/>
          <p:nvPr/>
        </p:nvSpPr>
        <p:spPr>
          <a:xfrm>
            <a:off x="2843939" y="4502257"/>
            <a:ext cx="3564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400" b="1" i="0" dirty="0">
                <a:ln w="0"/>
                <a:solidFill>
                  <a:schemeClr val="tx1"/>
                </a:solidFill>
              </a:rPr>
              <a:t>So, let’s get started!! </a:t>
            </a:r>
            <a:endParaRPr lang="en-IN" sz="2400" b="1" dirty="0">
              <a:ln w="0"/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59520B64-46BA-4BF6-B2F3-A1B820F50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graphicEl>
                                              <a:dgm id="{59520B64-46BA-4BF6-B2F3-A1B820F5000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>
                                            <p:graphicEl>
                                              <a:dgm id="{59520B64-46BA-4BF6-B2F3-A1B820F50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>
                                            <p:graphicEl>
                                              <a:dgm id="{59520B64-46BA-4BF6-B2F3-A1B820F5000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AFE2701-78FD-4DAC-9B5B-DD800B0CF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>
                                            <p:graphicEl>
                                              <a:dgm id="{4AFE2701-78FD-4DAC-9B5B-DD800B0CF4D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>
                                            <p:graphicEl>
                                              <a:dgm id="{4AFE2701-78FD-4DAC-9B5B-DD800B0CF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>
                                            <p:graphicEl>
                                              <a:dgm id="{4AFE2701-78FD-4DAC-9B5B-DD800B0CF4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577AEDD-3467-43C1-BD7F-91FE1AAEF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>
                                            <p:graphicEl>
                                              <a:dgm id="{B577AEDD-3467-43C1-BD7F-91FE1AAEF5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graphicEl>
                                              <a:dgm id="{B577AEDD-3467-43C1-BD7F-91FE1AAEF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>
                                            <p:graphicEl>
                                              <a:dgm id="{B577AEDD-3467-43C1-BD7F-91FE1AAEF5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136488A-0FF2-4FDA-81B7-D1BD018F8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>
                                            <p:graphicEl>
                                              <a:dgm id="{A136488A-0FF2-4FDA-81B7-D1BD018F829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>
                                            <p:graphicEl>
                                              <a:dgm id="{A136488A-0FF2-4FDA-81B7-D1BD018F8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>
                                            <p:graphicEl>
                                              <a:dgm id="{A136488A-0FF2-4FDA-81B7-D1BD018F82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3D7D35C-B343-4DAC-B745-5F142FA04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>
                                            <p:graphicEl>
                                              <a:dgm id="{D3D7D35C-B343-4DAC-B745-5F142FA04D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>
                                            <p:graphicEl>
                                              <a:dgm id="{D3D7D35C-B343-4DAC-B745-5F142FA04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>
                                            <p:graphicEl>
                                              <a:dgm id="{D3D7D35C-B343-4DAC-B745-5F142FA04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FF71F-8D58-A659-C8F4-D5F8362E5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96313"/>
            <a:ext cx="8520600" cy="572700"/>
          </a:xfrm>
        </p:spPr>
        <p:txBody>
          <a:bodyPr/>
          <a:lstStyle/>
          <a:p>
            <a:r>
              <a:rPr lang="en-US" sz="2000" dirty="0"/>
              <a:t>Flowchart And EDA Process: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A4878-3135-A6CB-AAF4-FA823C0E7F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5632" y="1835095"/>
            <a:ext cx="6224371" cy="2459036"/>
          </a:xfrm>
        </p:spPr>
        <p:txBody>
          <a:bodyPr/>
          <a:lstStyle/>
          <a:p>
            <a:endParaRPr lang="en-IN" dirty="0"/>
          </a:p>
        </p:txBody>
      </p:sp>
      <p:pic>
        <p:nvPicPr>
          <p:cNvPr id="2050" name="Picture 2" descr="Answering questions through data: The Workflow">
            <a:extLst>
              <a:ext uri="{FF2B5EF4-FFF2-40B4-BE49-F238E27FC236}">
                <a16:creationId xmlns:a16="http://schemas.microsoft.com/office/drawing/2014/main" id="{8657A56F-8095-9DB0-C714-C0B2AF8FF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932" y="781729"/>
            <a:ext cx="6679770" cy="372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026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B2576-03E0-DD83-3594-A5150B482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88564"/>
            <a:ext cx="8520600" cy="572700"/>
          </a:xfrm>
        </p:spPr>
        <p:txBody>
          <a:bodyPr/>
          <a:lstStyle/>
          <a:p>
            <a:r>
              <a:rPr lang="en-US" sz="2000" dirty="0"/>
              <a:t>Exploring our databases: 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BF6D93-8E2E-120E-3E95-0EDAB53E39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1958" y="661264"/>
            <a:ext cx="8520600" cy="4578879"/>
          </a:xfrm>
        </p:spPr>
        <p:txBody>
          <a:bodyPr>
            <a:normAutofit fontScale="77500" lnSpcReduction="20000"/>
          </a:bodyPr>
          <a:lstStyle/>
          <a:p>
            <a:pPr marL="114300" indent="0">
              <a:lnSpc>
                <a:spcPct val="170000"/>
              </a:lnSpc>
              <a:buClrTx/>
              <a:buNone/>
            </a:pPr>
            <a:r>
              <a:rPr lang="en-US" sz="2100" dirty="0">
                <a:solidFill>
                  <a:schemeClr val="accent2"/>
                </a:solidFill>
                <a:latin typeface="+mj-lt"/>
              </a:rPr>
              <a:t>We have 2 databases: Play store data set + User reviews data set </a:t>
            </a:r>
          </a:p>
          <a:p>
            <a:pPr marL="114300" indent="0">
              <a:lnSpc>
                <a:spcPct val="170000"/>
              </a:lnSpc>
              <a:buClrTx/>
              <a:buNone/>
            </a:pPr>
            <a:r>
              <a:rPr lang="en-US" sz="2100" b="1" u="sng" dirty="0">
                <a:solidFill>
                  <a:schemeClr val="accent2"/>
                </a:solidFill>
                <a:latin typeface="+mj-lt"/>
              </a:rPr>
              <a:t>Play store data set</a:t>
            </a:r>
            <a:r>
              <a:rPr lang="en-US" sz="2100" b="1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 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contains basic details of the app like number of users, reviews, ratings, etc. It has </a:t>
            </a:r>
            <a:r>
              <a:rPr lang="en-US" sz="2100" b="1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10841 rows and 13 columns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. The features of play store data are:</a:t>
            </a:r>
          </a:p>
          <a:p>
            <a:pPr>
              <a:lnSpc>
                <a:spcPct val="170000"/>
              </a:lnSpc>
              <a:buClrTx/>
              <a:buAutoNum type="arabicPeriod"/>
            </a:pPr>
            <a:endParaRPr lang="en-US" sz="2100" dirty="0">
              <a:solidFill>
                <a:schemeClr val="accent2"/>
              </a:solidFill>
              <a:latin typeface="+mj-lt"/>
              <a:sym typeface="Wingdings" panose="05000000000000000000" pitchFamily="2" charset="2"/>
            </a:endParaRP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App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contains name of the app with short description.</a:t>
            </a: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Category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This column give the category to which an app belongs. This data set contains 33 categories.</a:t>
            </a: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Rating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The average rating given by the users for the respective app. </a:t>
            </a: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Reviews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The number of users that have dropped a review for this respective app.</a:t>
            </a:r>
          </a:p>
          <a:p>
            <a:pPr>
              <a:lnSpc>
                <a:spcPct val="170000"/>
              </a:lnSpc>
              <a:buClrTx/>
            </a:pPr>
            <a:r>
              <a:rPr lang="en-US" sz="21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Size</a:t>
            </a:r>
            <a:r>
              <a:rPr lang="en-US" sz="21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The disk space required to install the respective app.</a:t>
            </a:r>
            <a:endParaRPr lang="en-US" dirty="0">
              <a:solidFill>
                <a:schemeClr val="accent2"/>
              </a:solidFill>
              <a:sym typeface="Wingdings" panose="05000000000000000000" pitchFamily="2" charset="2"/>
            </a:endParaRPr>
          </a:p>
          <a:p>
            <a:pPr>
              <a:buClrTx/>
            </a:pPr>
            <a:endParaRPr lang="en-US" dirty="0">
              <a:solidFill>
                <a:schemeClr val="accent2"/>
              </a:solidFill>
            </a:endParaRPr>
          </a:p>
          <a:p>
            <a:pPr marL="596900" lvl="1" indent="0">
              <a:buClrTx/>
              <a:buNone/>
            </a:pPr>
            <a:endParaRPr lang="en-IN" dirty="0">
              <a:solidFill>
                <a:schemeClr val="accent2"/>
              </a:solidFill>
            </a:endParaRPr>
          </a:p>
          <a:p>
            <a:pPr>
              <a:buClrTx/>
            </a:pP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5235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0699-DD7F-DC47-7B67-3C53C9485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79418"/>
            <a:ext cx="8520600" cy="572700"/>
          </a:xfrm>
        </p:spPr>
        <p:txBody>
          <a:bodyPr/>
          <a:lstStyle/>
          <a:p>
            <a:r>
              <a:rPr lang="en-US" sz="2000" dirty="0"/>
              <a:t>Exploring our databases continued..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4AA503-0632-578D-8B0E-08B58277C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86785"/>
            <a:ext cx="8520600" cy="341640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Installs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The approximate number of times the respective app was installed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Type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states whether an app is free to use or paid.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Price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price payable to install the app. Price is 0 for free app.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Content Rating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states which age group is suitable to consume the content of the respective app.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Genres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genres to which respective app belongs.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Last Updated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date at which the latest update for the respective app was released.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Current Ver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current version of the respective app.</a:t>
            </a:r>
          </a:p>
          <a:p>
            <a:pPr>
              <a:lnSpc>
                <a:spcPct val="150000"/>
              </a:lnSpc>
              <a:spcBef>
                <a:spcPts val="100"/>
              </a:spcBef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Android Ver</a:t>
            </a:r>
            <a:r>
              <a:rPr lang="en-US" sz="1600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: It gives the android version of the respective app.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7501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DBE85-85BE-2EB2-28FA-48A912A7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11811"/>
            <a:ext cx="8520600" cy="572700"/>
          </a:xfrm>
        </p:spPr>
        <p:txBody>
          <a:bodyPr/>
          <a:lstStyle/>
          <a:p>
            <a:r>
              <a:rPr lang="en-US" sz="2000" dirty="0"/>
              <a:t>Exploring our databases continued..</a:t>
            </a:r>
            <a:endParaRPr lang="en-IN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863086-01DD-6E78-2D9D-FA6DA76DB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542442"/>
            <a:ext cx="8520600" cy="4489248"/>
          </a:xfrm>
        </p:spPr>
        <p:txBody>
          <a:bodyPr>
            <a:normAutofit lnSpcReduction="10000"/>
          </a:bodyPr>
          <a:lstStyle/>
          <a:p>
            <a:pPr marL="114300" indent="0">
              <a:lnSpc>
                <a:spcPct val="150000"/>
              </a:lnSpc>
              <a:buClrTx/>
              <a:buNone/>
            </a:pPr>
            <a:r>
              <a:rPr lang="en-US" sz="1600" b="1" u="sng" dirty="0">
                <a:solidFill>
                  <a:schemeClr val="accent2"/>
                </a:solidFill>
                <a:latin typeface="+mj-lt"/>
              </a:rPr>
              <a:t>User reviews data set 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: It contains the user reviews and its sentiment score for the respective app. </a:t>
            </a:r>
          </a:p>
          <a:p>
            <a:pPr>
              <a:lnSpc>
                <a:spcPct val="150000"/>
              </a:lnSpc>
              <a:buClrTx/>
            </a:pPr>
            <a:r>
              <a:rPr lang="en-US" sz="1600" dirty="0">
                <a:solidFill>
                  <a:schemeClr val="accent2"/>
                </a:solidFill>
                <a:latin typeface="+mj-lt"/>
              </a:rPr>
              <a:t>It has </a:t>
            </a:r>
            <a:r>
              <a:rPr lang="en-US" sz="1600" b="1" dirty="0">
                <a:solidFill>
                  <a:schemeClr val="accent2"/>
                </a:solidFill>
                <a:latin typeface="+mj-lt"/>
              </a:rPr>
              <a:t>64295 rows and 5 columns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App: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 It contains name of the app with short description.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Translated Review: 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It contains the English translation of the review dropped by the user of the app.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Sentiment: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 It gives the attitude/emotion of the writer. It can be ‘Positive’ , ‘Negative’ or ‘Neutral’.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Sentiment Polarity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: It gives the polarity of the review. Its range is [-1,1], where 1 means ‘Positive statement’ and -1 means a ‘Negative statement’.</a:t>
            </a:r>
          </a:p>
          <a:p>
            <a:pPr>
              <a:lnSpc>
                <a:spcPct val="150000"/>
              </a:lnSpc>
              <a:buClrTx/>
            </a:pPr>
            <a:r>
              <a:rPr lang="en-US" sz="1600" u="sng" dirty="0">
                <a:solidFill>
                  <a:schemeClr val="accent2"/>
                </a:solidFill>
                <a:latin typeface="+mj-lt"/>
              </a:rPr>
              <a:t>Sentiment Subjectivity</a:t>
            </a:r>
            <a:r>
              <a:rPr lang="en-US" sz="1600" dirty="0">
                <a:solidFill>
                  <a:schemeClr val="accent2"/>
                </a:solidFill>
                <a:latin typeface="+mj-lt"/>
              </a:rPr>
              <a:t>: This  value gives how reviewer’ s opinion is to the opinion of the general public. Its range is  [0,1]. </a:t>
            </a:r>
          </a:p>
          <a:p>
            <a:pPr lvl="1">
              <a:buClrTx/>
              <a:buAutoNum type="arabicPeriod"/>
            </a:pPr>
            <a:endParaRPr lang="en-US" dirty="0">
              <a:solidFill>
                <a:schemeClr val="accent2"/>
              </a:solidFill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2928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oogle Shape;213;p20">
            <a:extLst>
              <a:ext uri="{FF2B5EF4-FFF2-40B4-BE49-F238E27FC236}">
                <a16:creationId xmlns:a16="http://schemas.microsoft.com/office/drawing/2014/main" id="{C1C1346A-610C-090B-3431-A2168219D6A6}"/>
              </a:ext>
            </a:extLst>
          </p:cNvPr>
          <p:cNvGrpSpPr/>
          <p:nvPr/>
        </p:nvGrpSpPr>
        <p:grpSpPr>
          <a:xfrm rot="-392">
            <a:off x="3352998" y="1105488"/>
            <a:ext cx="2433951" cy="2481671"/>
            <a:chOff x="3182953" y="1184194"/>
            <a:chExt cx="2778800" cy="2776540"/>
          </a:xfrm>
        </p:grpSpPr>
        <p:sp>
          <p:nvSpPr>
            <p:cNvPr id="5" name="Google Shape;214;p20">
              <a:extLst>
                <a:ext uri="{FF2B5EF4-FFF2-40B4-BE49-F238E27FC236}">
                  <a16:creationId xmlns:a16="http://schemas.microsoft.com/office/drawing/2014/main" id="{97B1CC4A-1A97-FED6-9511-3B99034BDAC0}"/>
                </a:ext>
              </a:extLst>
            </p:cNvPr>
            <p:cNvSpPr/>
            <p:nvPr/>
          </p:nvSpPr>
          <p:spPr>
            <a:xfrm rot="-7199815">
              <a:off x="3183352" y="1184485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1D7E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15;p20">
              <a:extLst>
                <a:ext uri="{FF2B5EF4-FFF2-40B4-BE49-F238E27FC236}">
                  <a16:creationId xmlns:a16="http://schemas.microsoft.com/office/drawing/2014/main" id="{A61095AF-9D55-7FEA-54C5-367D3FAC07B0}"/>
                </a:ext>
              </a:extLst>
            </p:cNvPr>
            <p:cNvSpPr/>
            <p:nvPr/>
          </p:nvSpPr>
          <p:spPr>
            <a:xfrm rot="-1799815">
              <a:off x="3183352" y="1184357"/>
              <a:ext cx="2774659" cy="2774659"/>
            </a:xfrm>
            <a:prstGeom prst="blockArc">
              <a:avLst>
                <a:gd name="adj1" fmla="val 12622480"/>
                <a:gd name="adj2" fmla="val 18176457"/>
                <a:gd name="adj3" fmla="val 20786"/>
              </a:avLst>
            </a:prstGeom>
            <a:solidFill>
              <a:srgbClr val="1F88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16;p20">
              <a:extLst>
                <a:ext uri="{FF2B5EF4-FFF2-40B4-BE49-F238E27FC236}">
                  <a16:creationId xmlns:a16="http://schemas.microsoft.com/office/drawing/2014/main" id="{1543A923-C66E-89E7-D874-A46C25F14459}"/>
                </a:ext>
              </a:extLst>
            </p:cNvPr>
            <p:cNvSpPr/>
            <p:nvPr/>
          </p:nvSpPr>
          <p:spPr>
            <a:xfrm rot="3600185">
              <a:off x="3187094" y="1184439"/>
              <a:ext cx="2774659" cy="2774659"/>
            </a:xfrm>
            <a:prstGeom prst="blockArc">
              <a:avLst>
                <a:gd name="adj1" fmla="val 12564381"/>
                <a:gd name="adj2" fmla="val 18346131"/>
                <a:gd name="adj3" fmla="val 20844"/>
              </a:avLst>
            </a:prstGeom>
            <a:solidFill>
              <a:srgbClr val="155B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17;p20">
              <a:extLst>
                <a:ext uri="{FF2B5EF4-FFF2-40B4-BE49-F238E27FC236}">
                  <a16:creationId xmlns:a16="http://schemas.microsoft.com/office/drawing/2014/main" id="{B95E52CE-BA9B-1A3F-1AE5-CE30C6C35AA1}"/>
                </a:ext>
              </a:extLst>
            </p:cNvPr>
            <p:cNvSpPr/>
            <p:nvPr/>
          </p:nvSpPr>
          <p:spPr>
            <a:xfrm rot="9000185">
              <a:off x="3185977" y="1184485"/>
              <a:ext cx="2774659" cy="2774659"/>
            </a:xfrm>
            <a:prstGeom prst="blockArc">
              <a:avLst>
                <a:gd name="adj1" fmla="val 12622480"/>
                <a:gd name="adj2" fmla="val 18081133"/>
                <a:gd name="adj3" fmla="val 20809"/>
              </a:avLst>
            </a:prstGeom>
            <a:solidFill>
              <a:srgbClr val="1B78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218;p20">
              <a:extLst>
                <a:ext uri="{FF2B5EF4-FFF2-40B4-BE49-F238E27FC236}">
                  <a16:creationId xmlns:a16="http://schemas.microsoft.com/office/drawing/2014/main" id="{F53E8633-DBF3-7A77-2723-1D4D4D9B54A2}"/>
                </a:ext>
              </a:extLst>
            </p:cNvPr>
            <p:cNvGrpSpPr/>
            <p:nvPr/>
          </p:nvGrpSpPr>
          <p:grpSpPr>
            <a:xfrm rot="5400000">
              <a:off x="5382912" y="2282200"/>
              <a:ext cx="578505" cy="578937"/>
              <a:chOff x="1970875" y="815492"/>
              <a:chExt cx="581471" cy="581437"/>
            </a:xfrm>
          </p:grpSpPr>
          <p:sp>
            <p:nvSpPr>
              <p:cNvPr id="23" name="Google Shape;219;p20">
                <a:extLst>
                  <a:ext uri="{FF2B5EF4-FFF2-40B4-BE49-F238E27FC236}">
                    <a16:creationId xmlns:a16="http://schemas.microsoft.com/office/drawing/2014/main" id="{6A329E21-741B-083A-6A33-30C96798B9EF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B786E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0;p20">
                <a:extLst>
                  <a:ext uri="{FF2B5EF4-FFF2-40B4-BE49-F238E27FC236}">
                    <a16:creationId xmlns:a16="http://schemas.microsoft.com/office/drawing/2014/main" id="{FE764688-3ED4-EFBA-6525-3187B34C87CA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B78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221;p20">
              <a:extLst>
                <a:ext uri="{FF2B5EF4-FFF2-40B4-BE49-F238E27FC236}">
                  <a16:creationId xmlns:a16="http://schemas.microsoft.com/office/drawing/2014/main" id="{3C1404A9-83CB-64E5-1416-BEB6C746E517}"/>
                </a:ext>
              </a:extLst>
            </p:cNvPr>
            <p:cNvGrpSpPr/>
            <p:nvPr/>
          </p:nvGrpSpPr>
          <p:grpSpPr>
            <a:xfrm rot="10800000">
              <a:off x="4283975" y="3381797"/>
              <a:ext cx="578505" cy="578937"/>
              <a:chOff x="1970875" y="815492"/>
              <a:chExt cx="581471" cy="581437"/>
            </a:xfrm>
          </p:grpSpPr>
          <p:sp>
            <p:nvSpPr>
              <p:cNvPr id="21" name="Google Shape;222;p20">
                <a:extLst>
                  <a:ext uri="{FF2B5EF4-FFF2-40B4-BE49-F238E27FC236}">
                    <a16:creationId xmlns:a16="http://schemas.microsoft.com/office/drawing/2014/main" id="{66D543C1-6B32-6D41-DD10-E787DC269F15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D7E7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3;p20">
                <a:extLst>
                  <a:ext uri="{FF2B5EF4-FFF2-40B4-BE49-F238E27FC236}">
                    <a16:creationId xmlns:a16="http://schemas.microsoft.com/office/drawing/2014/main" id="{2C2566FD-BB15-4AE3-11D8-24EFFEA59912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D7E7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224;p20">
              <a:extLst>
                <a:ext uri="{FF2B5EF4-FFF2-40B4-BE49-F238E27FC236}">
                  <a16:creationId xmlns:a16="http://schemas.microsoft.com/office/drawing/2014/main" id="{658FC780-CB3B-2FBB-5853-B0D73997D5D4}"/>
                </a:ext>
              </a:extLst>
            </p:cNvPr>
            <p:cNvGrpSpPr/>
            <p:nvPr/>
          </p:nvGrpSpPr>
          <p:grpSpPr>
            <a:xfrm rot="-5400000">
              <a:off x="3183169" y="2284764"/>
              <a:ext cx="578505" cy="578937"/>
              <a:chOff x="1970875" y="815492"/>
              <a:chExt cx="581471" cy="581437"/>
            </a:xfrm>
          </p:grpSpPr>
          <p:sp>
            <p:nvSpPr>
              <p:cNvPr id="19" name="Google Shape;225;p20">
                <a:extLst>
                  <a:ext uri="{FF2B5EF4-FFF2-40B4-BE49-F238E27FC236}">
                    <a16:creationId xmlns:a16="http://schemas.microsoft.com/office/drawing/2014/main" id="{E6E4F5BF-1FA8-9903-9430-450D181F3018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F887E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6;p20">
                <a:extLst>
                  <a:ext uri="{FF2B5EF4-FFF2-40B4-BE49-F238E27FC236}">
                    <a16:creationId xmlns:a16="http://schemas.microsoft.com/office/drawing/2014/main" id="{E6FE750D-1DBE-4F23-321B-AA26E87FAE04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F887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" name="Google Shape;227;p20">
              <a:extLst>
                <a:ext uri="{FF2B5EF4-FFF2-40B4-BE49-F238E27FC236}">
                  <a16:creationId xmlns:a16="http://schemas.microsoft.com/office/drawing/2014/main" id="{8218A1BC-4C70-8287-94FC-B6B788A949E4}"/>
                </a:ext>
              </a:extLst>
            </p:cNvPr>
            <p:cNvSpPr txBox="1"/>
            <p:nvPr/>
          </p:nvSpPr>
          <p:spPr>
            <a:xfrm>
              <a:off x="3214513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1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3" name="Google Shape;228;p20">
              <a:extLst>
                <a:ext uri="{FF2B5EF4-FFF2-40B4-BE49-F238E27FC236}">
                  <a16:creationId xmlns:a16="http://schemas.microsoft.com/office/drawing/2014/main" id="{9434979C-10AB-E24B-FA34-DF776C0B22C4}"/>
                </a:ext>
              </a:extLst>
            </p:cNvPr>
            <p:cNvSpPr txBox="1"/>
            <p:nvPr/>
          </p:nvSpPr>
          <p:spPr>
            <a:xfrm>
              <a:off x="4335750" y="3460301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" name="Google Shape;229;p20">
              <a:extLst>
                <a:ext uri="{FF2B5EF4-FFF2-40B4-BE49-F238E27FC236}">
                  <a16:creationId xmlns:a16="http://schemas.microsoft.com/office/drawing/2014/main" id="{4B10C73A-3898-2F96-A6DD-A64DCB5603BF}"/>
                </a:ext>
              </a:extLst>
            </p:cNvPr>
            <p:cNvSpPr txBox="1"/>
            <p:nvPr/>
          </p:nvSpPr>
          <p:spPr>
            <a:xfrm>
              <a:off x="5419402" y="2360618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5" name="Google Shape;230;p20">
              <a:extLst>
                <a:ext uri="{FF2B5EF4-FFF2-40B4-BE49-F238E27FC236}">
                  <a16:creationId xmlns:a16="http://schemas.microsoft.com/office/drawing/2014/main" id="{1A214C3C-3DAE-CD1C-2332-4E1D9195C840}"/>
                </a:ext>
              </a:extLst>
            </p:cNvPr>
            <p:cNvGrpSpPr/>
            <p:nvPr/>
          </p:nvGrpSpPr>
          <p:grpSpPr>
            <a:xfrm>
              <a:off x="4264919" y="1184194"/>
              <a:ext cx="578505" cy="578995"/>
              <a:chOff x="1970875" y="815492"/>
              <a:chExt cx="581471" cy="581437"/>
            </a:xfrm>
          </p:grpSpPr>
          <p:sp>
            <p:nvSpPr>
              <p:cNvPr id="17" name="Google Shape;231;p20">
                <a:extLst>
                  <a:ext uri="{FF2B5EF4-FFF2-40B4-BE49-F238E27FC236}">
                    <a16:creationId xmlns:a16="http://schemas.microsoft.com/office/drawing/2014/main" id="{702CF2B4-7714-DB77-10A3-25BF22849FC5}"/>
                  </a:ext>
                </a:extLst>
              </p:cNvPr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55B54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232;p20">
                <a:extLst>
                  <a:ext uri="{FF2B5EF4-FFF2-40B4-BE49-F238E27FC236}">
                    <a16:creationId xmlns:a16="http://schemas.microsoft.com/office/drawing/2014/main" id="{16C80DA3-7EF2-D29B-9209-6B05F3C94DD2}"/>
                  </a:ext>
                </a:extLst>
              </p:cNvPr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55B5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" name="Google Shape;233;p20">
              <a:extLst>
                <a:ext uri="{FF2B5EF4-FFF2-40B4-BE49-F238E27FC236}">
                  <a16:creationId xmlns:a16="http://schemas.microsoft.com/office/drawing/2014/main" id="{D4A5B4BF-1CAE-74BE-7931-1BD2B0FD6340}"/>
                </a:ext>
              </a:extLst>
            </p:cNvPr>
            <p:cNvSpPr txBox="1"/>
            <p:nvPr/>
          </p:nvSpPr>
          <p:spPr>
            <a:xfrm>
              <a:off x="4335750" y="1254446"/>
              <a:ext cx="507900" cy="266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16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26FD18E-0ECC-44BB-88DB-79E478317670}"/>
              </a:ext>
            </a:extLst>
          </p:cNvPr>
          <p:cNvSpPr txBox="1"/>
          <p:nvPr/>
        </p:nvSpPr>
        <p:spPr>
          <a:xfrm>
            <a:off x="2333641" y="3635779"/>
            <a:ext cx="529270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</a:rPr>
              <a:t>In ‘Rating’ column, replaced the null values with the mode.</a:t>
            </a:r>
          </a:p>
          <a:p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D82022-FEC2-E6F4-1633-7CA655DA5368}"/>
              </a:ext>
            </a:extLst>
          </p:cNvPr>
          <p:cNvSpPr txBox="1"/>
          <p:nvPr/>
        </p:nvSpPr>
        <p:spPr>
          <a:xfrm>
            <a:off x="860544" y="2102344"/>
            <a:ext cx="2793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</a:rPr>
              <a:t>Dropped duplicate rows from both the datasets</a:t>
            </a:r>
            <a:endParaRPr lang="en-IN" sz="16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7C0FDB-6212-8894-AB82-D448684FE31B}"/>
              </a:ext>
            </a:extLst>
          </p:cNvPr>
          <p:cNvSpPr txBox="1"/>
          <p:nvPr/>
        </p:nvSpPr>
        <p:spPr>
          <a:xfrm>
            <a:off x="5819001" y="1960369"/>
            <a:ext cx="3051752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2"/>
                </a:solidFill>
                <a:latin typeface="+mj-lt"/>
              </a:rPr>
              <a:t>From the Installs and Price columns, changed ‘$’, ‘,’, ‘+’  to an empty string.</a:t>
            </a:r>
          </a:p>
          <a:p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2DFE2C-AB3F-8208-4905-4925C3BC2D6F}"/>
              </a:ext>
            </a:extLst>
          </p:cNvPr>
          <p:cNvSpPr txBox="1"/>
          <p:nvPr/>
        </p:nvSpPr>
        <p:spPr>
          <a:xfrm>
            <a:off x="2498391" y="719975"/>
            <a:ext cx="4177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Tx/>
            </a:pPr>
            <a:r>
              <a:rPr lang="en-US" sz="1600" b="1" dirty="0">
                <a:solidFill>
                  <a:schemeClr val="accent2"/>
                </a:solidFill>
                <a:latin typeface="+mj-lt"/>
              </a:rPr>
              <a:t>In the size column, converted KBs</a:t>
            </a:r>
            <a:r>
              <a:rPr lang="en-US" sz="1600" b="1" dirty="0">
                <a:solidFill>
                  <a:schemeClr val="accent2"/>
                </a:solidFill>
                <a:latin typeface="+mj-lt"/>
                <a:sym typeface="Wingdings" panose="05000000000000000000" pitchFamily="2" charset="2"/>
              </a:rPr>
              <a:t>MBs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36747D-2ECD-27EC-9ECB-80557272D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24" y="100455"/>
            <a:ext cx="8520600" cy="572700"/>
          </a:xfrm>
        </p:spPr>
        <p:txBody>
          <a:bodyPr/>
          <a:lstStyle/>
          <a:p>
            <a:r>
              <a:rPr lang="en-US" sz="2000" dirty="0"/>
              <a:t>Data Cleaning and Manipulation: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1583692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31" grpId="0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CC0000"/>
      </a:dk1>
      <a:lt1>
        <a:srgbClr val="134F5C"/>
      </a:lt1>
      <a:dk2>
        <a:srgbClr val="F5FDFF"/>
      </a:dk2>
      <a:lt2>
        <a:srgbClr val="FFF1F1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2082</TotalTime>
  <Words>2326</Words>
  <Application>Microsoft Office PowerPoint</Application>
  <PresentationFormat>On-screen Show (16:9)</PresentationFormat>
  <Paragraphs>193</Paragraphs>
  <Slides>35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Roboto</vt:lpstr>
      <vt:lpstr>Wingdings</vt:lpstr>
      <vt:lpstr>Montserrat</vt:lpstr>
      <vt:lpstr>Times New Roman</vt:lpstr>
      <vt:lpstr>Arial</vt:lpstr>
      <vt:lpstr>Simple Light</vt:lpstr>
      <vt:lpstr>          Capstone Project   Play Store App Review Analysis    </vt:lpstr>
      <vt:lpstr>Content:</vt:lpstr>
      <vt:lpstr>Problem Statement:</vt:lpstr>
      <vt:lpstr>PowerPoint Presentation</vt:lpstr>
      <vt:lpstr>Flowchart And EDA Process:</vt:lpstr>
      <vt:lpstr>Exploring our databases: </vt:lpstr>
      <vt:lpstr>Exploring our databases continued..</vt:lpstr>
      <vt:lpstr>Exploring our databases continued..</vt:lpstr>
      <vt:lpstr>Data Cleaning and Manipulation:</vt:lpstr>
      <vt:lpstr>Dealing with Null Values of Play Store Data</vt:lpstr>
      <vt:lpstr>Dealing with Duplicate Values in Play Store Data</vt:lpstr>
      <vt:lpstr>Dealing with Symbolic Values from Price and Installs column</vt:lpstr>
      <vt:lpstr>Dealing with Duplicate Values in User Review Data </vt:lpstr>
      <vt:lpstr>Bivariate Analysis</vt:lpstr>
      <vt:lpstr>Let’s explore app categories!</vt:lpstr>
      <vt:lpstr>What are the installs across various categories?</vt:lpstr>
      <vt:lpstr>How does the price vary across major categories?</vt:lpstr>
      <vt:lpstr>How many apps are paid?</vt:lpstr>
      <vt:lpstr>Now let’s see how ratings are performing!</vt:lpstr>
      <vt:lpstr>How does installs perform against rating?</vt:lpstr>
      <vt:lpstr>Does an app price affect it’s rating?</vt:lpstr>
      <vt:lpstr>Does size of an app affect it’s rating?</vt:lpstr>
      <vt:lpstr>Does update of an app affect it’s rating?</vt:lpstr>
      <vt:lpstr>Let’s explore content rating!</vt:lpstr>
      <vt:lpstr>How much money the apps have generated?</vt:lpstr>
      <vt:lpstr>How Size, Reviews, Installs and Price of apps are correlated? </vt:lpstr>
      <vt:lpstr>Sentiments</vt:lpstr>
      <vt:lpstr>How does sentiment polarity and sentiment subjectivity are linked?</vt:lpstr>
      <vt:lpstr>Sentiments </vt:lpstr>
      <vt:lpstr>Let’s see how both the data sets are related!</vt:lpstr>
      <vt:lpstr>So let’s talk about the challenges that we faced:</vt:lpstr>
      <vt:lpstr>What did we discover?</vt:lpstr>
      <vt:lpstr>Conclusions:</vt:lpstr>
      <vt:lpstr>Let’s do some predictions!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Play Store App Review Analysis</dc:title>
  <dc:creator>Prasad Wagh</dc:creator>
  <cp:lastModifiedBy>aurelius9090@gmail.com</cp:lastModifiedBy>
  <cp:revision>286</cp:revision>
  <dcterms:modified xsi:type="dcterms:W3CDTF">2022-10-22T16:48:19Z</dcterms:modified>
</cp:coreProperties>
</file>